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40"/>
  </p:notesMasterIdLst>
  <p:sldIdLst>
    <p:sldId id="256" r:id="rId20"/>
    <p:sldId id="257" r:id="rId21"/>
    <p:sldId id="258" r:id="rId22"/>
    <p:sldId id="259" r:id="rId23"/>
    <p:sldId id="260" r:id="rId24"/>
    <p:sldId id="261" r:id="rId25"/>
    <p:sldId id="262" r:id="rId26"/>
    <p:sldId id="263" r:id="rId27"/>
    <p:sldId id="264" r:id="rId28"/>
    <p:sldId id="265" r:id="rId29"/>
    <p:sldId id="266" r:id="rId30"/>
    <p:sldId id="267" r:id="rId31"/>
    <p:sldId id="268" r:id="rId32"/>
    <p:sldId id="269" r:id="rId33"/>
    <p:sldId id="270" r:id="rId34"/>
    <p:sldId id="271" r:id="rId35"/>
    <p:sldId id="272" r:id="rId36"/>
    <p:sldId id="273" r:id="rId37"/>
    <p:sldId id="274" r:id="rId38"/>
    <p:sldId id="275" r:id="rId39"/>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Cachet Std" charset="1" panose="020F0503020208020904"/>
      <p:regular r:id="rId10"/>
    </p:embeddedFont>
    <p:embeddedFont>
      <p:font typeface="Cachet Pro 1" charset="1" panose="020B0804020204040204"/>
      <p:regular r:id="rId11"/>
    </p:embeddedFont>
    <p:embeddedFont>
      <p:font typeface="Cachet Pro 3" charset="1" panose="020B0304020204040204"/>
      <p:regular r:id="rId12"/>
    </p:embeddedFont>
    <p:embeddedFont>
      <p:font typeface="Cachet Pro 2" charset="1" panose="020B0604020204040204"/>
      <p:regular r:id="rId13"/>
    </p:embeddedFont>
    <p:embeddedFont>
      <p:font typeface="Canva Sans" charset="1" panose="020B0503030501040103"/>
      <p:regular r:id="rId14"/>
    </p:embeddedFont>
    <p:embeddedFont>
      <p:font typeface="Canva Sans Bold" charset="1" panose="020B0803030501040103"/>
      <p:regular r:id="rId15"/>
    </p:embeddedFont>
    <p:embeddedFont>
      <p:font typeface="Canva Sans Italics" charset="1" panose="020B0503030501040103"/>
      <p:regular r:id="rId16"/>
    </p:embeddedFont>
    <p:embeddedFont>
      <p:font typeface="Canva Sans Bold Italics" charset="1" panose="020B0803030501040103"/>
      <p:regular r:id="rId17"/>
    </p:embeddedFont>
    <p:embeddedFont>
      <p:font typeface="Canva Sans Medium" charset="1" panose="020B0603030501040103"/>
      <p:regular r:id="rId18"/>
    </p:embeddedFont>
    <p:embeddedFont>
      <p:font typeface="Canva Sans Medium Italics" charset="1" panose="020B0603030501040103"/>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slides/slide1.xml" Type="http://schemas.openxmlformats.org/officeDocument/2006/relationships/slide"/><Relationship Id="rId21" Target="slides/slide2.xml" Type="http://schemas.openxmlformats.org/officeDocument/2006/relationships/slide"/><Relationship Id="rId22" Target="slides/slide3.xml" Type="http://schemas.openxmlformats.org/officeDocument/2006/relationships/slide"/><Relationship Id="rId23" Target="slides/slide4.xml" Type="http://schemas.openxmlformats.org/officeDocument/2006/relationships/slide"/><Relationship Id="rId24" Target="slides/slide5.xml" Type="http://schemas.openxmlformats.org/officeDocument/2006/relationships/slide"/><Relationship Id="rId25" Target="slides/slide6.xml" Type="http://schemas.openxmlformats.org/officeDocument/2006/relationships/slide"/><Relationship Id="rId26" Target="slides/slide7.xml" Type="http://schemas.openxmlformats.org/officeDocument/2006/relationships/slide"/><Relationship Id="rId27" Target="slides/slide8.xml" Type="http://schemas.openxmlformats.org/officeDocument/2006/relationships/slide"/><Relationship Id="rId28" Target="slides/slide9.xml" Type="http://schemas.openxmlformats.org/officeDocument/2006/relationships/slide"/><Relationship Id="rId29" Target="slides/slide10.xml" Type="http://schemas.openxmlformats.org/officeDocument/2006/relationships/slide"/><Relationship Id="rId3" Target="viewProps.xml" Type="http://schemas.openxmlformats.org/officeDocument/2006/relationships/viewProps"/><Relationship Id="rId30" Target="slides/slide11.xml" Type="http://schemas.openxmlformats.org/officeDocument/2006/relationships/slide"/><Relationship Id="rId31" Target="slides/slide12.xml" Type="http://schemas.openxmlformats.org/officeDocument/2006/relationships/slide"/><Relationship Id="rId32" Target="slides/slide13.xml" Type="http://schemas.openxmlformats.org/officeDocument/2006/relationships/slide"/><Relationship Id="rId33" Target="slides/slide14.xml" Type="http://schemas.openxmlformats.org/officeDocument/2006/relationships/slide"/><Relationship Id="rId34" Target="slides/slide15.xml" Type="http://schemas.openxmlformats.org/officeDocument/2006/relationships/slide"/><Relationship Id="rId35" Target="slides/slide16.xml" Type="http://schemas.openxmlformats.org/officeDocument/2006/relationships/slide"/><Relationship Id="rId36" Target="slides/slide17.xml" Type="http://schemas.openxmlformats.org/officeDocument/2006/relationships/slide"/><Relationship Id="rId37" Target="slides/slide18.xml" Type="http://schemas.openxmlformats.org/officeDocument/2006/relationships/slide"/><Relationship Id="rId38" Target="slides/slide19.xml" Type="http://schemas.openxmlformats.org/officeDocument/2006/relationships/slide"/><Relationship Id="rId39" Target="slides/slide20.xml" Type="http://schemas.openxmlformats.org/officeDocument/2006/relationships/slide"/><Relationship Id="rId4" Target="theme/theme1.xml" Type="http://schemas.openxmlformats.org/officeDocument/2006/relationships/theme"/><Relationship Id="rId40" Target="notesMasters/notesMaster1.xml" Type="http://schemas.openxmlformats.org/officeDocument/2006/relationships/notesMaster"/><Relationship Id="rId41" Target="theme/theme2.xml" Type="http://schemas.openxmlformats.org/officeDocument/2006/relationships/theme"/><Relationship Id="rId42" Target="notesSlides/notesSlide1.xml" Type="http://schemas.openxmlformats.org/officeDocument/2006/relationships/notesSlide"/><Relationship Id="rId43" Target="notesSlides/notesSlide2.xml" Type="http://schemas.openxmlformats.org/officeDocument/2006/relationships/notesSlide"/><Relationship Id="rId44" Target="notesSlides/notesSlide3.xml" Type="http://schemas.openxmlformats.org/officeDocument/2006/relationships/notesSlide"/><Relationship Id="rId45" Target="notesSlides/notesSlide4.xml" Type="http://schemas.openxmlformats.org/officeDocument/2006/relationships/notesSlide"/><Relationship Id="rId46" Target="notesSlides/notesSlide5.xml" Type="http://schemas.openxmlformats.org/officeDocument/2006/relationships/notesSlide"/><Relationship Id="rId47" Target="notesSlides/notesSlide6.xml" Type="http://schemas.openxmlformats.org/officeDocument/2006/relationships/notesSlide"/><Relationship Id="rId48" Target="notesSlides/notesSlide7.xml" Type="http://schemas.openxmlformats.org/officeDocument/2006/relationships/notesSlid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notesMasters/_rels/notesMaster1.xml.rels><?xml version="1.0" encoding="UTF-8" standalone="no"?><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2.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3.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4.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5.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6.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7.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notesSlide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Add you’re an individual story of how Youth and Government has impacted your life. </a:t>
            </a:r>
          </a:p>
          <a:p>
            <a:r>
              <a:rPr lang="en-US"/>
              <a:t>It has made you a better …..</a:t>
            </a:r>
          </a:p>
          <a:p>
            <a:r>
              <a:rPr lang="en-US"/>
              <a:t>I have been able to make new friends from all over Texas/ United States</a:t>
            </a:r>
          </a:p>
          <a:p>
            <a:r>
              <a:rPr lang="en-US"/>
              <a:t>State Conference is an amazing time where you get to compete against people from all over the state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Judicial Trial Court is for High School Students ONLY</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3.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Judicial Appellate is for High School Students ONLY</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4.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****NEW*****</a:t>
            </a:r>
          </a:p>
          <a:p>
            <a:r>
              <a:rPr lang="en-US"/>
              <a:t>Media is for High School Students ONLY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5.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Leadership positions </a:t>
            </a:r>
          </a:p>
          <a:p>
            <a:r>
              <a:rPr lang="en-US"/>
              <a:t>During registration you can declare your interest to learn more about any of these leadership positions. New this year is that you can complete the candidate application as early as September 1st. </a:t>
            </a:r>
          </a:p>
          <a:p>
            <a:r>
              <a:rPr lang="en-US"/>
              <a:t>But you are not able to campaign until October 6th after attending campaign training.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6.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District 1 Midland: November  4, 2023</a:t>
            </a:r>
          </a:p>
          <a:p>
            <a:r>
              <a:rPr lang="en-US"/>
              <a:t>District 4 Ft. Worth: November  4, 2023</a:t>
            </a:r>
          </a:p>
          <a:p>
            <a:r>
              <a:rPr lang="en-US"/>
              <a:t>District 2&amp;7 Austin: November 11, 2023</a:t>
            </a:r>
          </a:p>
          <a:p>
            <a:r>
              <a:rPr lang="en-US"/>
              <a:t>District 5 Dallas: November 11, 2023 (High School)</a:t>
            </a:r>
          </a:p>
          <a:p>
            <a:r>
              <a:rPr lang="en-US"/>
              <a:t>District 3 Houston: November 11, 2023</a:t>
            </a:r>
          </a:p>
          <a:p>
            <a:r>
              <a:rPr lang="en-US"/>
              <a:t>District 5 Dallas: December 2, 2023 (Middle School)</a:t>
            </a:r>
          </a:p>
          <a:p>
            <a:r>
              <a:rPr lang="en-US"/>
              <a:t/>
            </a:r>
          </a:p>
          <a:p>
            <a:r>
              <a:rPr lang="en-US"/>
              <a:t>Delete any district dates that don’t apply to you. And the state conference that don’t apply to you</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7.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majority are by application. YMCA National Judicial Competition is by qualifying at State Conference</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2.pn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2.png" Type="http://schemas.openxmlformats.org/officeDocument/2006/relationships/image"/></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2.png" Type="http://schemas.openxmlformats.org/officeDocument/2006/relationships/image"/></Relationships>
</file>

<file path=ppt/slides/_rels/slide1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14.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2.png" Type="http://schemas.openxmlformats.org/officeDocument/2006/relationships/image"/><Relationship Id="rId4" Target="https://ymcatexasyg.org/candidates/" TargetMode="External" Type="http://schemas.openxmlformats.org/officeDocument/2006/relationships/hyperlink"/></Relationships>
</file>

<file path=ppt/slides/_rels/slide1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16.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2.png" Type="http://schemas.openxmlformats.org/officeDocument/2006/relationships/image"/></Relationships>
</file>

<file path=ppt/slides/_rels/slide17.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https://ymcatexasyg.org/national-conferences/" TargetMode="External" Type="http://schemas.openxmlformats.org/officeDocument/2006/relationships/hyperlink"/></Relationships>
</file>

<file path=ppt/slides/_rels/slide1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1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http://ymcatexasyg.org/registration/" TargetMode="External" Type="http://schemas.openxmlformats.org/officeDocument/2006/relationships/hyperlink"/><Relationship Id="rId4" Target="https://ymcatexasyg.org/about/staff/" TargetMode="External" Type="http://schemas.openxmlformats.org/officeDocument/2006/relationships/hyperlink"/></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2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2.pn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C6168D">
                <a:alpha val="100000"/>
              </a:srgbClr>
            </a:gs>
            <a:gs pos="100000">
              <a:srgbClr val="92278F">
                <a:alpha val="100000"/>
              </a:srgbClr>
            </a:gs>
          </a:gsLst>
          <a:path path="circle">
            <a:fillToRect l="0" r="100000" t="0" b="100000"/>
          </a:path>
          <a:tileRect r="0" l="-100000" b="0" t="-100000"/>
        </a:gradFill>
      </p:bgPr>
    </p:bg>
    <p:spTree>
      <p:nvGrpSpPr>
        <p:cNvPr id="1" name=""/>
        <p:cNvGrpSpPr/>
        <p:nvPr/>
      </p:nvGrpSpPr>
      <p:grpSpPr>
        <a:xfrm>
          <a:off x="0" y="0"/>
          <a:ext cx="0" cy="0"/>
          <a:chOff x="0" y="0"/>
          <a:chExt cx="0" cy="0"/>
        </a:xfrm>
      </p:grpSpPr>
      <p:sp>
        <p:nvSpPr>
          <p:cNvPr name="Freeform 2" id="2"/>
          <p:cNvSpPr/>
          <p:nvPr/>
        </p:nvSpPr>
        <p:spPr>
          <a:xfrm flipH="false" flipV="false" rot="0">
            <a:off x="0" y="-330321"/>
            <a:ext cx="19019426" cy="10617321"/>
          </a:xfrm>
          <a:custGeom>
            <a:avLst/>
            <a:gdLst/>
            <a:ahLst/>
            <a:cxnLst/>
            <a:rect r="r" b="b" t="t" l="l"/>
            <a:pathLst>
              <a:path h="10617321" w="19019426">
                <a:moveTo>
                  <a:pt x="0" y="0"/>
                </a:moveTo>
                <a:lnTo>
                  <a:pt x="19019426" y="0"/>
                </a:lnTo>
                <a:lnTo>
                  <a:pt x="19019426" y="10617321"/>
                </a:lnTo>
                <a:lnTo>
                  <a:pt x="0" y="10617321"/>
                </a:lnTo>
                <a:lnTo>
                  <a:pt x="0" y="0"/>
                </a:lnTo>
                <a:close/>
              </a:path>
            </a:pathLst>
          </a:custGeom>
          <a:blipFill>
            <a:blip r:embed="rId2">
              <a:alphaModFix amt="29000"/>
            </a:blip>
            <a:stretch>
              <a:fillRect l="-1331" t="-57634" r="-20643" b="-60745"/>
            </a:stretch>
          </a:blipFill>
        </p:spPr>
      </p:sp>
      <p:sp>
        <p:nvSpPr>
          <p:cNvPr name="Freeform 3" id="3"/>
          <p:cNvSpPr/>
          <p:nvPr/>
        </p:nvSpPr>
        <p:spPr>
          <a:xfrm flipH="false" flipV="false" rot="0">
            <a:off x="8715947" y="8534456"/>
            <a:ext cx="9339217" cy="1447687"/>
          </a:xfrm>
          <a:custGeom>
            <a:avLst/>
            <a:gdLst/>
            <a:ahLst/>
            <a:cxnLst/>
            <a:rect r="r" b="b" t="t" l="l"/>
            <a:pathLst>
              <a:path h="1447687" w="9339217">
                <a:moveTo>
                  <a:pt x="0" y="0"/>
                </a:moveTo>
                <a:lnTo>
                  <a:pt x="9339218" y="0"/>
                </a:lnTo>
                <a:lnTo>
                  <a:pt x="9339218" y="1447688"/>
                </a:lnTo>
                <a:lnTo>
                  <a:pt x="0" y="1447688"/>
                </a:lnTo>
                <a:lnTo>
                  <a:pt x="0" y="0"/>
                </a:lnTo>
                <a:close/>
              </a:path>
            </a:pathLst>
          </a:custGeom>
          <a:blipFill>
            <a:blip r:embed="rId3"/>
            <a:stretch>
              <a:fillRect l="0" t="-102973" r="0" b="-119582"/>
            </a:stretch>
          </a:blipFill>
        </p:spPr>
      </p:sp>
      <p:sp>
        <p:nvSpPr>
          <p:cNvPr name="TextBox 4" id="4"/>
          <p:cNvSpPr txBox="true"/>
          <p:nvPr/>
        </p:nvSpPr>
        <p:spPr>
          <a:xfrm rot="0">
            <a:off x="1028700" y="3197165"/>
            <a:ext cx="10161330" cy="2581275"/>
          </a:xfrm>
          <a:prstGeom prst="rect">
            <a:avLst/>
          </a:prstGeom>
        </p:spPr>
        <p:txBody>
          <a:bodyPr anchor="t" rtlCol="false" tIns="0" lIns="0" bIns="0" rIns="0">
            <a:spAutoFit/>
          </a:bodyPr>
          <a:lstStyle/>
          <a:p>
            <a:pPr>
              <a:lnSpc>
                <a:spcPts val="21000"/>
              </a:lnSpc>
            </a:pPr>
            <a:r>
              <a:rPr lang="en-US" sz="15000">
                <a:solidFill>
                  <a:srgbClr val="FFFFFF"/>
                </a:solidFill>
                <a:latin typeface="Cachet Pro 1"/>
              </a:rPr>
              <a:t>WELCOME</a:t>
            </a:r>
          </a:p>
        </p:txBody>
      </p:sp>
      <p:sp>
        <p:nvSpPr>
          <p:cNvPr name="TextBox 5" id="5"/>
          <p:cNvSpPr txBox="true"/>
          <p:nvPr/>
        </p:nvSpPr>
        <p:spPr>
          <a:xfrm rot="0">
            <a:off x="1028700" y="5692715"/>
            <a:ext cx="16078444" cy="771525"/>
          </a:xfrm>
          <a:prstGeom prst="rect">
            <a:avLst/>
          </a:prstGeom>
        </p:spPr>
        <p:txBody>
          <a:bodyPr anchor="t" rtlCol="false" tIns="0" lIns="0" bIns="0" rIns="0">
            <a:spAutoFit/>
          </a:bodyPr>
          <a:lstStyle/>
          <a:p>
            <a:pPr>
              <a:lnSpc>
                <a:spcPts val="6300"/>
              </a:lnSpc>
            </a:pPr>
            <a:r>
              <a:rPr lang="en-US" sz="4500">
                <a:solidFill>
                  <a:srgbClr val="FFFFFF"/>
                </a:solidFill>
                <a:latin typeface="Cachet Pro 1"/>
              </a:rPr>
              <a:t>DEMOCRACY MUST BE LEARNED BY EACH GENERATION</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C6168D">
                <a:alpha val="100000"/>
              </a:srgbClr>
            </a:gs>
            <a:gs pos="100000">
              <a:srgbClr val="92278F">
                <a:alpha val="100000"/>
              </a:srgbClr>
            </a:gs>
          </a:gsLst>
          <a:path path="circle">
            <a:fillToRect l="0" r="100000" t="0" b="100000"/>
          </a:path>
          <a:tileRect r="0" l="-100000" b="0" t="-100000"/>
        </a:gradFill>
      </p:bgPr>
    </p:bg>
    <p:spTree>
      <p:nvGrpSpPr>
        <p:cNvPr id="1" name=""/>
        <p:cNvGrpSpPr/>
        <p:nvPr/>
      </p:nvGrpSpPr>
      <p:grpSpPr>
        <a:xfrm>
          <a:off x="0" y="0"/>
          <a:ext cx="0" cy="0"/>
          <a:chOff x="0" y="0"/>
          <a:chExt cx="0" cy="0"/>
        </a:xfrm>
      </p:grpSpPr>
      <p:sp>
        <p:nvSpPr>
          <p:cNvPr name="TextBox 2" id="2"/>
          <p:cNvSpPr txBox="true"/>
          <p:nvPr/>
        </p:nvSpPr>
        <p:spPr>
          <a:xfrm rot="0">
            <a:off x="1033462" y="838200"/>
            <a:ext cx="16230600" cy="1708151"/>
          </a:xfrm>
          <a:prstGeom prst="rect">
            <a:avLst/>
          </a:prstGeom>
        </p:spPr>
        <p:txBody>
          <a:bodyPr anchor="t" rtlCol="false" tIns="0" lIns="0" bIns="0" rIns="0">
            <a:spAutoFit/>
          </a:bodyPr>
          <a:lstStyle/>
          <a:p>
            <a:pPr>
              <a:lnSpc>
                <a:spcPts val="13999"/>
              </a:lnSpc>
            </a:pPr>
            <a:r>
              <a:rPr lang="en-US" sz="9999">
                <a:solidFill>
                  <a:srgbClr val="FFFFFF"/>
                </a:solidFill>
                <a:latin typeface="Cachet Pro 1"/>
              </a:rPr>
              <a:t>JUDICIAL TRIAL COURT </a:t>
            </a:r>
          </a:p>
        </p:txBody>
      </p:sp>
      <p:sp>
        <p:nvSpPr>
          <p:cNvPr name="Freeform 3" id="3"/>
          <p:cNvSpPr/>
          <p:nvPr/>
        </p:nvSpPr>
        <p:spPr>
          <a:xfrm flipH="false" flipV="false" rot="0">
            <a:off x="8715947" y="8534456"/>
            <a:ext cx="9339217" cy="1447687"/>
          </a:xfrm>
          <a:custGeom>
            <a:avLst/>
            <a:gdLst/>
            <a:ahLst/>
            <a:cxnLst/>
            <a:rect r="r" b="b" t="t" l="l"/>
            <a:pathLst>
              <a:path h="1447687" w="9339217">
                <a:moveTo>
                  <a:pt x="0" y="0"/>
                </a:moveTo>
                <a:lnTo>
                  <a:pt x="9339218" y="0"/>
                </a:lnTo>
                <a:lnTo>
                  <a:pt x="9339218" y="1447688"/>
                </a:lnTo>
                <a:lnTo>
                  <a:pt x="0" y="1447688"/>
                </a:lnTo>
                <a:lnTo>
                  <a:pt x="0" y="0"/>
                </a:lnTo>
                <a:close/>
              </a:path>
            </a:pathLst>
          </a:custGeom>
          <a:blipFill>
            <a:blip r:embed="rId3"/>
            <a:stretch>
              <a:fillRect l="0" t="-102973" r="0" b="-119582"/>
            </a:stretch>
          </a:blipFill>
        </p:spPr>
      </p:sp>
      <p:sp>
        <p:nvSpPr>
          <p:cNvPr name="TextBox 4" id="4"/>
          <p:cNvSpPr txBox="true"/>
          <p:nvPr/>
        </p:nvSpPr>
        <p:spPr>
          <a:xfrm rot="0">
            <a:off x="1028700" y="2470151"/>
            <a:ext cx="16230600" cy="7004685"/>
          </a:xfrm>
          <a:prstGeom prst="rect">
            <a:avLst/>
          </a:prstGeom>
        </p:spPr>
        <p:txBody>
          <a:bodyPr anchor="t" rtlCol="false" tIns="0" lIns="0" bIns="0" rIns="0">
            <a:spAutoFit/>
          </a:bodyPr>
          <a:lstStyle/>
          <a:p>
            <a:pPr>
              <a:lnSpc>
                <a:spcPts val="5040"/>
              </a:lnSpc>
            </a:pPr>
            <a:r>
              <a:rPr lang="en-US" sz="3600">
                <a:solidFill>
                  <a:srgbClr val="FFFFFF"/>
                </a:solidFill>
                <a:latin typeface="Cachet Pro 3"/>
              </a:rPr>
              <a:t>Delegates participate in a mock-trial setting. They act as judges, attorneys, witnesses, and bailiffs in a series of rounds in which they compete against other teams as either the Defense or Prosecution.</a:t>
            </a:r>
          </a:p>
          <a:p>
            <a:pPr>
              <a:lnSpc>
                <a:spcPts val="5040"/>
              </a:lnSpc>
            </a:pPr>
          </a:p>
          <a:p>
            <a:pPr>
              <a:lnSpc>
                <a:spcPts val="5040"/>
              </a:lnSpc>
            </a:pPr>
            <a:r>
              <a:rPr lang="en-US" sz="3600">
                <a:solidFill>
                  <a:srgbClr val="FFFFFF"/>
                </a:solidFill>
                <a:latin typeface="Cachet Pro 2"/>
              </a:rPr>
              <a:t>Steps to getting started</a:t>
            </a:r>
          </a:p>
          <a:p>
            <a:pPr marL="777240" indent="-388620" lvl="1">
              <a:lnSpc>
                <a:spcPts val="5040"/>
              </a:lnSpc>
              <a:buFont typeface="Arial"/>
              <a:buChar char="•"/>
            </a:pPr>
            <a:r>
              <a:rPr lang="en-US" sz="3600">
                <a:solidFill>
                  <a:srgbClr val="FFFFFF"/>
                </a:solidFill>
                <a:latin typeface="Cachet Pro 3"/>
              </a:rPr>
              <a:t>Read and familiarize yourself with this year case and evidence </a:t>
            </a:r>
          </a:p>
          <a:p>
            <a:pPr marL="777240" indent="-388620" lvl="1">
              <a:lnSpc>
                <a:spcPts val="5040"/>
              </a:lnSpc>
              <a:buFont typeface="Arial"/>
              <a:buChar char="•"/>
            </a:pPr>
            <a:r>
              <a:rPr lang="en-US" sz="3600">
                <a:solidFill>
                  <a:srgbClr val="FFFFFF"/>
                </a:solidFill>
                <a:latin typeface="Cachet Pro 3"/>
              </a:rPr>
              <a:t>Create a team of 5 to 8 people</a:t>
            </a:r>
          </a:p>
          <a:p>
            <a:pPr marL="777240" indent="-388620" lvl="1">
              <a:lnSpc>
                <a:spcPts val="5040"/>
              </a:lnSpc>
              <a:buFont typeface="Arial"/>
              <a:buChar char="•"/>
            </a:pPr>
            <a:r>
              <a:rPr lang="en-US" sz="3600">
                <a:solidFill>
                  <a:srgbClr val="FFFFFF"/>
                </a:solidFill>
                <a:latin typeface="Cachet Pro 3"/>
              </a:rPr>
              <a:t>Script </a:t>
            </a:r>
            <a:r>
              <a:rPr lang="en-US" sz="3600">
                <a:solidFill>
                  <a:srgbClr val="FFFFFF"/>
                </a:solidFill>
                <a:latin typeface="Cachet Pro 3"/>
              </a:rPr>
              <a:t>your plan as the Defense and as the Prosecution. </a:t>
            </a:r>
          </a:p>
          <a:p>
            <a:pPr marL="777240" indent="-388620" lvl="1">
              <a:lnSpc>
                <a:spcPts val="5040"/>
              </a:lnSpc>
              <a:buFont typeface="Arial"/>
              <a:buChar char="•"/>
            </a:pPr>
            <a:r>
              <a:rPr lang="en-US" sz="3600">
                <a:solidFill>
                  <a:srgbClr val="FFFFFF"/>
                </a:solidFill>
                <a:latin typeface="Cachet Pro 3"/>
              </a:rPr>
              <a:t>Study YMCA Youth and Government Rules of Procedure and Rules of Evidence</a:t>
            </a:r>
          </a:p>
          <a:p>
            <a:pPr marL="777240" indent="-388620" lvl="1">
              <a:lnSpc>
                <a:spcPts val="5040"/>
              </a:lnSpc>
              <a:buFont typeface="Arial"/>
              <a:buChar char="•"/>
            </a:pPr>
            <a:r>
              <a:rPr lang="en-US" sz="3600">
                <a:solidFill>
                  <a:srgbClr val="FFFFFF"/>
                </a:solidFill>
                <a:latin typeface="Cachet Pro 3"/>
              </a:rPr>
              <a:t>Practice </a:t>
            </a:r>
          </a:p>
          <a:p>
            <a:pPr>
              <a:lnSpc>
                <a:spcPts val="5040"/>
              </a:lnSpc>
            </a:pPr>
          </a:p>
        </p:txBody>
      </p:sp>
      <p:sp>
        <p:nvSpPr>
          <p:cNvPr name="TextBox 5" id="5"/>
          <p:cNvSpPr txBox="true"/>
          <p:nvPr/>
        </p:nvSpPr>
        <p:spPr>
          <a:xfrm rot="0">
            <a:off x="278959" y="9453824"/>
            <a:ext cx="3507938" cy="528319"/>
          </a:xfrm>
          <a:prstGeom prst="rect">
            <a:avLst/>
          </a:prstGeom>
        </p:spPr>
        <p:txBody>
          <a:bodyPr anchor="t" rtlCol="false" tIns="0" lIns="0" bIns="0" rIns="0">
            <a:spAutoFit/>
          </a:bodyPr>
          <a:lstStyle/>
          <a:p>
            <a:pPr algn="ctr">
              <a:lnSpc>
                <a:spcPts val="4480"/>
              </a:lnSpc>
            </a:pPr>
            <a:r>
              <a:rPr lang="en-US" sz="3200">
                <a:solidFill>
                  <a:srgbClr val="FFFFFF"/>
                </a:solidFill>
                <a:latin typeface="Cachet Pro 2"/>
              </a:rPr>
              <a:t>*** High School Only </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C6168D">
                <a:alpha val="100000"/>
              </a:srgbClr>
            </a:gs>
            <a:gs pos="100000">
              <a:srgbClr val="92278F">
                <a:alpha val="100000"/>
              </a:srgbClr>
            </a:gs>
          </a:gsLst>
          <a:path path="circle">
            <a:fillToRect l="0" r="100000" t="0" b="100000"/>
          </a:path>
          <a:tileRect r="0" l="-100000" b="0" t="-100000"/>
        </a:gradFill>
      </p:bgPr>
    </p:bg>
    <p:spTree>
      <p:nvGrpSpPr>
        <p:cNvPr id="1" name=""/>
        <p:cNvGrpSpPr/>
        <p:nvPr/>
      </p:nvGrpSpPr>
      <p:grpSpPr>
        <a:xfrm>
          <a:off x="0" y="0"/>
          <a:ext cx="0" cy="0"/>
          <a:chOff x="0" y="0"/>
          <a:chExt cx="0" cy="0"/>
        </a:xfrm>
      </p:grpSpPr>
      <p:sp>
        <p:nvSpPr>
          <p:cNvPr name="TextBox 2" id="2"/>
          <p:cNvSpPr txBox="true"/>
          <p:nvPr/>
        </p:nvSpPr>
        <p:spPr>
          <a:xfrm rot="0">
            <a:off x="1033462" y="838200"/>
            <a:ext cx="16230600" cy="1708151"/>
          </a:xfrm>
          <a:prstGeom prst="rect">
            <a:avLst/>
          </a:prstGeom>
        </p:spPr>
        <p:txBody>
          <a:bodyPr anchor="t" rtlCol="false" tIns="0" lIns="0" bIns="0" rIns="0">
            <a:spAutoFit/>
          </a:bodyPr>
          <a:lstStyle/>
          <a:p>
            <a:pPr>
              <a:lnSpc>
                <a:spcPts val="13999"/>
              </a:lnSpc>
            </a:pPr>
            <a:r>
              <a:rPr lang="en-US" sz="9999">
                <a:solidFill>
                  <a:srgbClr val="FFFFFF"/>
                </a:solidFill>
                <a:latin typeface="Cachet Pro 1"/>
              </a:rPr>
              <a:t>JUDICIAL APPELLATE </a:t>
            </a:r>
          </a:p>
        </p:txBody>
      </p:sp>
      <p:sp>
        <p:nvSpPr>
          <p:cNvPr name="Freeform 3" id="3"/>
          <p:cNvSpPr/>
          <p:nvPr/>
        </p:nvSpPr>
        <p:spPr>
          <a:xfrm flipH="false" flipV="false" rot="0">
            <a:off x="8715947" y="8534456"/>
            <a:ext cx="9339217" cy="1447687"/>
          </a:xfrm>
          <a:custGeom>
            <a:avLst/>
            <a:gdLst/>
            <a:ahLst/>
            <a:cxnLst/>
            <a:rect r="r" b="b" t="t" l="l"/>
            <a:pathLst>
              <a:path h="1447687" w="9339217">
                <a:moveTo>
                  <a:pt x="0" y="0"/>
                </a:moveTo>
                <a:lnTo>
                  <a:pt x="9339218" y="0"/>
                </a:lnTo>
                <a:lnTo>
                  <a:pt x="9339218" y="1447688"/>
                </a:lnTo>
                <a:lnTo>
                  <a:pt x="0" y="1447688"/>
                </a:lnTo>
                <a:lnTo>
                  <a:pt x="0" y="0"/>
                </a:lnTo>
                <a:close/>
              </a:path>
            </a:pathLst>
          </a:custGeom>
          <a:blipFill>
            <a:blip r:embed="rId3"/>
            <a:stretch>
              <a:fillRect l="0" t="-102973" r="0" b="-119582"/>
            </a:stretch>
          </a:blipFill>
        </p:spPr>
      </p:sp>
      <p:sp>
        <p:nvSpPr>
          <p:cNvPr name="TextBox 4" id="4"/>
          <p:cNvSpPr txBox="true"/>
          <p:nvPr/>
        </p:nvSpPr>
        <p:spPr>
          <a:xfrm rot="0">
            <a:off x="1028700" y="2470151"/>
            <a:ext cx="16230600" cy="7642860"/>
          </a:xfrm>
          <a:prstGeom prst="rect">
            <a:avLst/>
          </a:prstGeom>
        </p:spPr>
        <p:txBody>
          <a:bodyPr anchor="t" rtlCol="false" tIns="0" lIns="0" bIns="0" rIns="0">
            <a:spAutoFit/>
          </a:bodyPr>
          <a:lstStyle/>
          <a:p>
            <a:pPr>
              <a:lnSpc>
                <a:spcPts val="5040"/>
              </a:lnSpc>
            </a:pPr>
            <a:r>
              <a:rPr lang="en-US" sz="3600">
                <a:solidFill>
                  <a:srgbClr val="FFFFFF"/>
                </a:solidFill>
                <a:latin typeface="Cachet Pro 3"/>
              </a:rPr>
              <a:t>Delegates participate in a mock-court setting. They act as judges, attorneys and compete in a series of rounds in which they compete against other teams as either Appellant or Appellee.</a:t>
            </a:r>
          </a:p>
          <a:p>
            <a:pPr>
              <a:lnSpc>
                <a:spcPts val="5040"/>
              </a:lnSpc>
            </a:pPr>
          </a:p>
          <a:p>
            <a:pPr>
              <a:lnSpc>
                <a:spcPts val="5040"/>
              </a:lnSpc>
            </a:pPr>
            <a:r>
              <a:rPr lang="en-US" sz="3600">
                <a:solidFill>
                  <a:srgbClr val="FFFFFF"/>
                </a:solidFill>
                <a:latin typeface="Cachet Pro 2"/>
              </a:rPr>
              <a:t>Steps to getting started</a:t>
            </a:r>
          </a:p>
          <a:p>
            <a:pPr marL="777240" indent="-388620" lvl="1">
              <a:lnSpc>
                <a:spcPts val="5040"/>
              </a:lnSpc>
              <a:buFont typeface="Arial"/>
              <a:buChar char="•"/>
            </a:pPr>
            <a:r>
              <a:rPr lang="en-US" sz="3600">
                <a:solidFill>
                  <a:srgbClr val="FFFFFF"/>
                </a:solidFill>
                <a:latin typeface="Cachet Pro 3"/>
              </a:rPr>
              <a:t>Read and familiarize yourself with this year case and authorities</a:t>
            </a:r>
            <a:r>
              <a:rPr lang="en-US" sz="3600">
                <a:solidFill>
                  <a:srgbClr val="FFFFFF"/>
                </a:solidFill>
                <a:latin typeface="Cachet Pro 3"/>
              </a:rPr>
              <a:t> </a:t>
            </a:r>
          </a:p>
          <a:p>
            <a:pPr marL="777240" indent="-388620" lvl="1">
              <a:lnSpc>
                <a:spcPts val="5040"/>
              </a:lnSpc>
              <a:buFont typeface="Arial"/>
              <a:buChar char="•"/>
            </a:pPr>
            <a:r>
              <a:rPr lang="en-US" sz="3600">
                <a:solidFill>
                  <a:srgbClr val="FFFFFF"/>
                </a:solidFill>
                <a:latin typeface="Cachet Pro 3"/>
              </a:rPr>
              <a:t>Create a team of 2 people</a:t>
            </a:r>
          </a:p>
          <a:p>
            <a:pPr marL="777240" indent="-388620" lvl="1">
              <a:lnSpc>
                <a:spcPts val="5040"/>
              </a:lnSpc>
              <a:buFont typeface="Arial"/>
              <a:buChar char="•"/>
            </a:pPr>
            <a:r>
              <a:rPr lang="en-US" sz="3600">
                <a:solidFill>
                  <a:srgbClr val="FFFFFF"/>
                </a:solidFill>
                <a:latin typeface="Cachet Pro 3"/>
              </a:rPr>
              <a:t>Study YMCA Youth and Government Rules and Instruction of Appellate Procedure</a:t>
            </a:r>
          </a:p>
          <a:p>
            <a:pPr marL="777240" indent="-388620" lvl="1">
              <a:lnSpc>
                <a:spcPts val="5040"/>
              </a:lnSpc>
              <a:buFont typeface="Arial"/>
              <a:buChar char="•"/>
            </a:pPr>
            <a:r>
              <a:rPr lang="en-US" sz="3600">
                <a:solidFill>
                  <a:srgbClr val="FFFFFF"/>
                </a:solidFill>
                <a:latin typeface="Cachet Pro 3"/>
              </a:rPr>
              <a:t>Write your Briefs as the Appellant and as the Appellee</a:t>
            </a:r>
          </a:p>
          <a:p>
            <a:pPr marL="777240" indent="-388620" lvl="1">
              <a:lnSpc>
                <a:spcPts val="5040"/>
              </a:lnSpc>
              <a:buFont typeface="Arial"/>
              <a:buChar char="•"/>
            </a:pPr>
            <a:r>
              <a:rPr lang="en-US" sz="3600">
                <a:solidFill>
                  <a:srgbClr val="FFFFFF"/>
                </a:solidFill>
                <a:latin typeface="Cachet Pro 3"/>
              </a:rPr>
              <a:t>Script your plan as the Appellant and as the Appellee. </a:t>
            </a:r>
          </a:p>
          <a:p>
            <a:pPr marL="777240" indent="-388620" lvl="1">
              <a:lnSpc>
                <a:spcPts val="5040"/>
              </a:lnSpc>
              <a:buFont typeface="Arial"/>
              <a:buChar char="•"/>
            </a:pPr>
            <a:r>
              <a:rPr lang="en-US" sz="3600">
                <a:solidFill>
                  <a:srgbClr val="FFFFFF"/>
                </a:solidFill>
                <a:latin typeface="Cachet Pro 3"/>
              </a:rPr>
              <a:t>Practice </a:t>
            </a:r>
          </a:p>
          <a:p>
            <a:pPr>
              <a:lnSpc>
                <a:spcPts val="5040"/>
              </a:lnSpc>
            </a:pPr>
          </a:p>
        </p:txBody>
      </p:sp>
      <p:sp>
        <p:nvSpPr>
          <p:cNvPr name="TextBox 5" id="5"/>
          <p:cNvSpPr txBox="true"/>
          <p:nvPr/>
        </p:nvSpPr>
        <p:spPr>
          <a:xfrm rot="0">
            <a:off x="278959" y="9453824"/>
            <a:ext cx="3507938" cy="528319"/>
          </a:xfrm>
          <a:prstGeom prst="rect">
            <a:avLst/>
          </a:prstGeom>
        </p:spPr>
        <p:txBody>
          <a:bodyPr anchor="t" rtlCol="false" tIns="0" lIns="0" bIns="0" rIns="0">
            <a:spAutoFit/>
          </a:bodyPr>
          <a:lstStyle/>
          <a:p>
            <a:pPr algn="ctr">
              <a:lnSpc>
                <a:spcPts val="4480"/>
              </a:lnSpc>
            </a:pPr>
            <a:r>
              <a:rPr lang="en-US" sz="3200">
                <a:solidFill>
                  <a:srgbClr val="FFFFFF"/>
                </a:solidFill>
                <a:latin typeface="Cachet Pro 2"/>
              </a:rPr>
              <a:t>*** High School Only </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C6168D">
                <a:alpha val="100000"/>
              </a:srgbClr>
            </a:gs>
            <a:gs pos="100000">
              <a:srgbClr val="92278F">
                <a:alpha val="100000"/>
              </a:srgbClr>
            </a:gs>
          </a:gsLst>
          <a:path path="circle">
            <a:fillToRect l="0" r="100000" t="0" b="100000"/>
          </a:path>
          <a:tileRect r="0" l="-100000" b="0" t="-100000"/>
        </a:gradFill>
      </p:bgPr>
    </p:bg>
    <p:spTree>
      <p:nvGrpSpPr>
        <p:cNvPr id="1" name=""/>
        <p:cNvGrpSpPr/>
        <p:nvPr/>
      </p:nvGrpSpPr>
      <p:grpSpPr>
        <a:xfrm>
          <a:off x="0" y="0"/>
          <a:ext cx="0" cy="0"/>
          <a:chOff x="0" y="0"/>
          <a:chExt cx="0" cy="0"/>
        </a:xfrm>
      </p:grpSpPr>
      <p:sp>
        <p:nvSpPr>
          <p:cNvPr name="TextBox 2" id="2"/>
          <p:cNvSpPr txBox="true"/>
          <p:nvPr/>
        </p:nvSpPr>
        <p:spPr>
          <a:xfrm rot="0">
            <a:off x="1033462" y="838200"/>
            <a:ext cx="16230600" cy="1708151"/>
          </a:xfrm>
          <a:prstGeom prst="rect">
            <a:avLst/>
          </a:prstGeom>
        </p:spPr>
        <p:txBody>
          <a:bodyPr anchor="t" rtlCol="false" tIns="0" lIns="0" bIns="0" rIns="0">
            <a:spAutoFit/>
          </a:bodyPr>
          <a:lstStyle/>
          <a:p>
            <a:pPr>
              <a:lnSpc>
                <a:spcPts val="13999"/>
              </a:lnSpc>
            </a:pPr>
            <a:r>
              <a:rPr lang="en-US" sz="9999">
                <a:solidFill>
                  <a:srgbClr val="FFFFFF"/>
                </a:solidFill>
                <a:latin typeface="Cachet Pro 1"/>
              </a:rPr>
              <a:t>MEDIA</a:t>
            </a:r>
          </a:p>
        </p:txBody>
      </p:sp>
      <p:sp>
        <p:nvSpPr>
          <p:cNvPr name="Freeform 3" id="3"/>
          <p:cNvSpPr/>
          <p:nvPr/>
        </p:nvSpPr>
        <p:spPr>
          <a:xfrm flipH="false" flipV="false" rot="0">
            <a:off x="8715947" y="8534456"/>
            <a:ext cx="9339217" cy="1447687"/>
          </a:xfrm>
          <a:custGeom>
            <a:avLst/>
            <a:gdLst/>
            <a:ahLst/>
            <a:cxnLst/>
            <a:rect r="r" b="b" t="t" l="l"/>
            <a:pathLst>
              <a:path h="1447687" w="9339217">
                <a:moveTo>
                  <a:pt x="0" y="0"/>
                </a:moveTo>
                <a:lnTo>
                  <a:pt x="9339218" y="0"/>
                </a:lnTo>
                <a:lnTo>
                  <a:pt x="9339218" y="1447688"/>
                </a:lnTo>
                <a:lnTo>
                  <a:pt x="0" y="1447688"/>
                </a:lnTo>
                <a:lnTo>
                  <a:pt x="0" y="0"/>
                </a:lnTo>
                <a:close/>
              </a:path>
            </a:pathLst>
          </a:custGeom>
          <a:blipFill>
            <a:blip r:embed="rId3"/>
            <a:stretch>
              <a:fillRect l="0" t="-102973" r="0" b="-119582"/>
            </a:stretch>
          </a:blipFill>
        </p:spPr>
      </p:sp>
      <p:sp>
        <p:nvSpPr>
          <p:cNvPr name="TextBox 4" id="4"/>
          <p:cNvSpPr txBox="true"/>
          <p:nvPr/>
        </p:nvSpPr>
        <p:spPr>
          <a:xfrm rot="0">
            <a:off x="1028700" y="2470151"/>
            <a:ext cx="16230600" cy="7004685"/>
          </a:xfrm>
          <a:prstGeom prst="rect">
            <a:avLst/>
          </a:prstGeom>
        </p:spPr>
        <p:txBody>
          <a:bodyPr anchor="t" rtlCol="false" tIns="0" lIns="0" bIns="0" rIns="0">
            <a:spAutoFit/>
          </a:bodyPr>
          <a:lstStyle/>
          <a:p>
            <a:pPr>
              <a:lnSpc>
                <a:spcPts val="5040"/>
              </a:lnSpc>
            </a:pPr>
            <a:r>
              <a:rPr lang="en-US" sz="3600">
                <a:solidFill>
                  <a:srgbClr val="FFFFFF"/>
                </a:solidFill>
                <a:latin typeface="Cachet Pro 3"/>
              </a:rPr>
              <a:t>Delegates provide an accurate account of the Youth and Government program and to allow students to gain meaningful, real-life experience in journalism through the publication of a newspaper, social media content, and a news broadcast at the District and State Conferences.</a:t>
            </a:r>
          </a:p>
          <a:p>
            <a:pPr>
              <a:lnSpc>
                <a:spcPts val="5040"/>
              </a:lnSpc>
            </a:pPr>
          </a:p>
          <a:p>
            <a:pPr>
              <a:lnSpc>
                <a:spcPts val="5040"/>
              </a:lnSpc>
            </a:pPr>
            <a:r>
              <a:rPr lang="en-US" sz="3600">
                <a:solidFill>
                  <a:srgbClr val="FFFFFF"/>
                </a:solidFill>
                <a:latin typeface="Cachet Pro 2"/>
              </a:rPr>
              <a:t>Steps to getting started</a:t>
            </a:r>
          </a:p>
          <a:p>
            <a:pPr marL="777240" indent="-388620" lvl="1">
              <a:lnSpc>
                <a:spcPts val="5040"/>
              </a:lnSpc>
              <a:buFont typeface="Arial"/>
              <a:buChar char="•"/>
            </a:pPr>
            <a:r>
              <a:rPr lang="en-US" sz="3600">
                <a:solidFill>
                  <a:srgbClr val="FFFFFF"/>
                </a:solidFill>
                <a:latin typeface="Cachet Pro 3"/>
              </a:rPr>
              <a:t>Actively cover your Youth and Government Club and research real-life government related topics. </a:t>
            </a:r>
          </a:p>
          <a:p>
            <a:pPr marL="777240" indent="-388620" lvl="1">
              <a:lnSpc>
                <a:spcPts val="5040"/>
              </a:lnSpc>
              <a:buFont typeface="Arial"/>
              <a:buChar char="•"/>
            </a:pPr>
            <a:r>
              <a:rPr lang="en-US" sz="3600">
                <a:solidFill>
                  <a:srgbClr val="FFFFFF"/>
                </a:solidFill>
                <a:latin typeface="Cachet Pro 3"/>
              </a:rPr>
              <a:t>Submit your weekly media assignment to txyg@austinymca.org</a:t>
            </a:r>
          </a:p>
          <a:p>
            <a:pPr marL="777240" indent="-388620" lvl="1">
              <a:lnSpc>
                <a:spcPts val="5040"/>
              </a:lnSpc>
              <a:buFont typeface="Arial"/>
              <a:buChar char="•"/>
            </a:pPr>
            <a:r>
              <a:rPr lang="en-US" sz="3600">
                <a:solidFill>
                  <a:srgbClr val="FFFFFF"/>
                </a:solidFill>
                <a:latin typeface="Cachet Pro 3"/>
              </a:rPr>
              <a:t>Build your YG Portfolio </a:t>
            </a:r>
          </a:p>
          <a:p>
            <a:pPr>
              <a:lnSpc>
                <a:spcPts val="5040"/>
              </a:lnSpc>
            </a:pPr>
          </a:p>
        </p:txBody>
      </p:sp>
      <p:sp>
        <p:nvSpPr>
          <p:cNvPr name="TextBox 5" id="5"/>
          <p:cNvSpPr txBox="true"/>
          <p:nvPr/>
        </p:nvSpPr>
        <p:spPr>
          <a:xfrm rot="0">
            <a:off x="278959" y="9453824"/>
            <a:ext cx="3507938" cy="528319"/>
          </a:xfrm>
          <a:prstGeom prst="rect">
            <a:avLst/>
          </a:prstGeom>
        </p:spPr>
        <p:txBody>
          <a:bodyPr anchor="t" rtlCol="false" tIns="0" lIns="0" bIns="0" rIns="0">
            <a:spAutoFit/>
          </a:bodyPr>
          <a:lstStyle/>
          <a:p>
            <a:pPr algn="ctr">
              <a:lnSpc>
                <a:spcPts val="4480"/>
              </a:lnSpc>
            </a:pPr>
            <a:r>
              <a:rPr lang="en-US" sz="3200">
                <a:solidFill>
                  <a:srgbClr val="FFFFFF"/>
                </a:solidFill>
                <a:latin typeface="Cachet Pro 2"/>
              </a:rPr>
              <a:t>*** High School Only </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C6168D">
                <a:alpha val="100000"/>
              </a:srgbClr>
            </a:gs>
            <a:gs pos="100000">
              <a:srgbClr val="92278F">
                <a:alpha val="100000"/>
              </a:srgbClr>
            </a:gs>
          </a:gsLst>
          <a:path path="circle">
            <a:fillToRect l="0" r="100000" t="0" b="100000"/>
          </a:path>
          <a:tileRect r="0" l="-100000" b="0" t="-100000"/>
        </a:gradFill>
      </p:bgPr>
    </p:bg>
    <p:spTree>
      <p:nvGrpSpPr>
        <p:cNvPr id="1" name=""/>
        <p:cNvGrpSpPr/>
        <p:nvPr/>
      </p:nvGrpSpPr>
      <p:grpSpPr>
        <a:xfrm>
          <a:off x="0" y="0"/>
          <a:ext cx="0" cy="0"/>
          <a:chOff x="0" y="0"/>
          <a:chExt cx="0" cy="0"/>
        </a:xfrm>
      </p:grpSpPr>
      <p:sp>
        <p:nvSpPr>
          <p:cNvPr name="Freeform 2" id="2"/>
          <p:cNvSpPr/>
          <p:nvPr/>
        </p:nvSpPr>
        <p:spPr>
          <a:xfrm flipH="false" flipV="false" rot="0">
            <a:off x="0" y="-330321"/>
            <a:ext cx="19019426" cy="10617321"/>
          </a:xfrm>
          <a:custGeom>
            <a:avLst/>
            <a:gdLst/>
            <a:ahLst/>
            <a:cxnLst/>
            <a:rect r="r" b="b" t="t" l="l"/>
            <a:pathLst>
              <a:path h="10617321" w="19019426">
                <a:moveTo>
                  <a:pt x="0" y="0"/>
                </a:moveTo>
                <a:lnTo>
                  <a:pt x="19019426" y="0"/>
                </a:lnTo>
                <a:lnTo>
                  <a:pt x="19019426" y="10617321"/>
                </a:lnTo>
                <a:lnTo>
                  <a:pt x="0" y="10617321"/>
                </a:lnTo>
                <a:lnTo>
                  <a:pt x="0" y="0"/>
                </a:lnTo>
                <a:close/>
              </a:path>
            </a:pathLst>
          </a:custGeom>
          <a:blipFill>
            <a:blip r:embed="rId2">
              <a:alphaModFix amt="29000"/>
            </a:blip>
            <a:stretch>
              <a:fillRect l="-1331" t="-57634" r="-20643" b="-60745"/>
            </a:stretch>
          </a:blipFill>
        </p:spPr>
      </p:sp>
      <p:sp>
        <p:nvSpPr>
          <p:cNvPr name="Freeform 3" id="3"/>
          <p:cNvSpPr/>
          <p:nvPr/>
        </p:nvSpPr>
        <p:spPr>
          <a:xfrm flipH="false" flipV="false" rot="0">
            <a:off x="8715947" y="8534456"/>
            <a:ext cx="9339217" cy="1447687"/>
          </a:xfrm>
          <a:custGeom>
            <a:avLst/>
            <a:gdLst/>
            <a:ahLst/>
            <a:cxnLst/>
            <a:rect r="r" b="b" t="t" l="l"/>
            <a:pathLst>
              <a:path h="1447687" w="9339217">
                <a:moveTo>
                  <a:pt x="0" y="0"/>
                </a:moveTo>
                <a:lnTo>
                  <a:pt x="9339218" y="0"/>
                </a:lnTo>
                <a:lnTo>
                  <a:pt x="9339218" y="1447688"/>
                </a:lnTo>
                <a:lnTo>
                  <a:pt x="0" y="1447688"/>
                </a:lnTo>
                <a:lnTo>
                  <a:pt x="0" y="0"/>
                </a:lnTo>
                <a:close/>
              </a:path>
            </a:pathLst>
          </a:custGeom>
          <a:blipFill>
            <a:blip r:embed="rId3"/>
            <a:stretch>
              <a:fillRect l="0" t="-102973" r="0" b="-119582"/>
            </a:stretch>
          </a:blipFill>
        </p:spPr>
      </p:sp>
      <p:sp>
        <p:nvSpPr>
          <p:cNvPr name="TextBox 4" id="4"/>
          <p:cNvSpPr txBox="true"/>
          <p:nvPr/>
        </p:nvSpPr>
        <p:spPr>
          <a:xfrm rot="0">
            <a:off x="1028700" y="3197165"/>
            <a:ext cx="16078444" cy="2581275"/>
          </a:xfrm>
          <a:prstGeom prst="rect">
            <a:avLst/>
          </a:prstGeom>
        </p:spPr>
        <p:txBody>
          <a:bodyPr anchor="t" rtlCol="false" tIns="0" lIns="0" bIns="0" rIns="0">
            <a:spAutoFit/>
          </a:bodyPr>
          <a:lstStyle/>
          <a:p>
            <a:pPr>
              <a:lnSpc>
                <a:spcPts val="21000"/>
              </a:lnSpc>
            </a:pPr>
            <a:r>
              <a:rPr lang="en-US" sz="15000">
                <a:solidFill>
                  <a:srgbClr val="FFFFFF"/>
                </a:solidFill>
                <a:latin typeface="Cachet Pro 1"/>
              </a:rPr>
              <a:t>LEADERSHIP</a:t>
            </a:r>
          </a:p>
        </p:txBody>
      </p:sp>
      <p:sp>
        <p:nvSpPr>
          <p:cNvPr name="TextBox 5" id="5"/>
          <p:cNvSpPr txBox="true"/>
          <p:nvPr/>
        </p:nvSpPr>
        <p:spPr>
          <a:xfrm rot="0">
            <a:off x="1028700" y="5692715"/>
            <a:ext cx="16078444" cy="771525"/>
          </a:xfrm>
          <a:prstGeom prst="rect">
            <a:avLst/>
          </a:prstGeom>
        </p:spPr>
        <p:txBody>
          <a:bodyPr anchor="t" rtlCol="false" tIns="0" lIns="0" bIns="0" rIns="0">
            <a:spAutoFit/>
          </a:bodyPr>
          <a:lstStyle/>
          <a:p>
            <a:pPr>
              <a:lnSpc>
                <a:spcPts val="6300"/>
              </a:lnSpc>
            </a:pPr>
            <a:r>
              <a:rPr lang="en-US" sz="4500">
                <a:solidFill>
                  <a:srgbClr val="FFFFFF"/>
                </a:solidFill>
                <a:latin typeface="Cachet Pro 1"/>
              </a:rPr>
              <a:t>OPPORTUNITIES </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C6168D">
                <a:alpha val="100000"/>
              </a:srgbClr>
            </a:gs>
            <a:gs pos="100000">
              <a:srgbClr val="92278F">
                <a:alpha val="100000"/>
              </a:srgbClr>
            </a:gs>
          </a:gsLst>
          <a:path path="circle">
            <a:fillToRect l="0" r="100000" t="0" b="100000"/>
          </a:path>
          <a:tileRect r="0" l="-100000" b="0" t="-100000"/>
        </a:gradFill>
      </p:bgPr>
    </p:bg>
    <p:spTree>
      <p:nvGrpSpPr>
        <p:cNvPr id="1" name=""/>
        <p:cNvGrpSpPr/>
        <p:nvPr/>
      </p:nvGrpSpPr>
      <p:grpSpPr>
        <a:xfrm>
          <a:off x="0" y="0"/>
          <a:ext cx="0" cy="0"/>
          <a:chOff x="0" y="0"/>
          <a:chExt cx="0" cy="0"/>
        </a:xfrm>
      </p:grpSpPr>
      <p:sp>
        <p:nvSpPr>
          <p:cNvPr name="TextBox 2" id="2"/>
          <p:cNvSpPr txBox="true"/>
          <p:nvPr/>
        </p:nvSpPr>
        <p:spPr>
          <a:xfrm rot="0">
            <a:off x="1033462" y="857250"/>
            <a:ext cx="16230600" cy="1632583"/>
          </a:xfrm>
          <a:prstGeom prst="rect">
            <a:avLst/>
          </a:prstGeom>
        </p:spPr>
        <p:txBody>
          <a:bodyPr anchor="t" rtlCol="false" tIns="0" lIns="0" bIns="0" rIns="0">
            <a:spAutoFit/>
          </a:bodyPr>
          <a:lstStyle/>
          <a:p>
            <a:pPr>
              <a:lnSpc>
                <a:spcPts val="13440"/>
              </a:lnSpc>
            </a:pPr>
            <a:r>
              <a:rPr lang="en-US" sz="9600">
                <a:solidFill>
                  <a:srgbClr val="FFFFFF"/>
                </a:solidFill>
                <a:latin typeface="Cachet Pro 1"/>
              </a:rPr>
              <a:t>LEADERSHIP OPPORTUNITIES</a:t>
            </a:r>
          </a:p>
        </p:txBody>
      </p:sp>
      <p:sp>
        <p:nvSpPr>
          <p:cNvPr name="Freeform 3" id="3"/>
          <p:cNvSpPr/>
          <p:nvPr/>
        </p:nvSpPr>
        <p:spPr>
          <a:xfrm flipH="false" flipV="false" rot="0">
            <a:off x="8715947" y="8534456"/>
            <a:ext cx="9339217" cy="1447687"/>
          </a:xfrm>
          <a:custGeom>
            <a:avLst/>
            <a:gdLst/>
            <a:ahLst/>
            <a:cxnLst/>
            <a:rect r="r" b="b" t="t" l="l"/>
            <a:pathLst>
              <a:path h="1447687" w="9339217">
                <a:moveTo>
                  <a:pt x="0" y="0"/>
                </a:moveTo>
                <a:lnTo>
                  <a:pt x="9339218" y="0"/>
                </a:lnTo>
                <a:lnTo>
                  <a:pt x="9339218" y="1447688"/>
                </a:lnTo>
                <a:lnTo>
                  <a:pt x="0" y="1447688"/>
                </a:lnTo>
                <a:lnTo>
                  <a:pt x="0" y="0"/>
                </a:lnTo>
                <a:close/>
              </a:path>
            </a:pathLst>
          </a:custGeom>
          <a:blipFill>
            <a:blip r:embed="rId3"/>
            <a:stretch>
              <a:fillRect l="0" t="-102973" r="0" b="-119582"/>
            </a:stretch>
          </a:blipFill>
        </p:spPr>
      </p:sp>
      <p:sp>
        <p:nvSpPr>
          <p:cNvPr name="TextBox 4" id="4"/>
          <p:cNvSpPr txBox="true"/>
          <p:nvPr/>
        </p:nvSpPr>
        <p:spPr>
          <a:xfrm rot="0">
            <a:off x="1033462" y="2474595"/>
            <a:ext cx="5081745" cy="5728335"/>
          </a:xfrm>
          <a:prstGeom prst="rect">
            <a:avLst/>
          </a:prstGeom>
        </p:spPr>
        <p:txBody>
          <a:bodyPr anchor="t" rtlCol="false" tIns="0" lIns="0" bIns="0" rIns="0">
            <a:spAutoFit/>
          </a:bodyPr>
          <a:lstStyle/>
          <a:p>
            <a:pPr>
              <a:lnSpc>
                <a:spcPts val="5040"/>
              </a:lnSpc>
            </a:pPr>
            <a:r>
              <a:rPr lang="en-US" sz="3600">
                <a:solidFill>
                  <a:srgbClr val="FFFFFF"/>
                </a:solidFill>
                <a:latin typeface="Cachet Pro 2"/>
              </a:rPr>
              <a:t>Legislative</a:t>
            </a:r>
          </a:p>
          <a:p>
            <a:pPr marL="777240" indent="-388620" lvl="1">
              <a:lnSpc>
                <a:spcPts val="5040"/>
              </a:lnSpc>
              <a:buFont typeface="Arial"/>
              <a:buChar char="•"/>
            </a:pPr>
            <a:r>
              <a:rPr lang="en-US" sz="3600">
                <a:solidFill>
                  <a:srgbClr val="FFFFFF"/>
                </a:solidFill>
                <a:latin typeface="Cachet Pro 3"/>
              </a:rPr>
              <a:t>Chairperson</a:t>
            </a:r>
          </a:p>
          <a:p>
            <a:pPr marL="777240" indent="-388620" lvl="1">
              <a:lnSpc>
                <a:spcPts val="5040"/>
              </a:lnSpc>
              <a:buFont typeface="Arial"/>
              <a:buChar char="•"/>
            </a:pPr>
            <a:r>
              <a:rPr lang="en-US" sz="3600">
                <a:solidFill>
                  <a:srgbClr val="FFFFFF"/>
                </a:solidFill>
                <a:latin typeface="Cachet Pro 3"/>
              </a:rPr>
              <a:t>Clerk</a:t>
            </a:r>
          </a:p>
          <a:p>
            <a:pPr marL="777240" indent="-388620" lvl="1">
              <a:lnSpc>
                <a:spcPts val="5040"/>
              </a:lnSpc>
              <a:buFont typeface="Arial"/>
              <a:buChar char="•"/>
            </a:pPr>
            <a:r>
              <a:rPr lang="en-US" sz="3600">
                <a:solidFill>
                  <a:srgbClr val="FFFFFF"/>
                </a:solidFill>
                <a:latin typeface="Cachet Pro 3"/>
              </a:rPr>
              <a:t>Youth Governor</a:t>
            </a:r>
          </a:p>
          <a:p>
            <a:pPr marL="777240" indent="-388620" lvl="1">
              <a:lnSpc>
                <a:spcPts val="5040"/>
              </a:lnSpc>
              <a:buFont typeface="Arial"/>
              <a:buChar char="•"/>
            </a:pPr>
            <a:r>
              <a:rPr lang="en-US" sz="3600">
                <a:solidFill>
                  <a:srgbClr val="FFFFFF"/>
                </a:solidFill>
                <a:latin typeface="Cachet Pro 3"/>
              </a:rPr>
              <a:t>Lt Governor</a:t>
            </a:r>
          </a:p>
          <a:p>
            <a:pPr marL="777240" indent="-388620" lvl="1">
              <a:lnSpc>
                <a:spcPts val="5040"/>
              </a:lnSpc>
              <a:buFont typeface="Arial"/>
              <a:buChar char="•"/>
            </a:pPr>
            <a:r>
              <a:rPr lang="en-US" sz="3600">
                <a:solidFill>
                  <a:srgbClr val="FFFFFF"/>
                </a:solidFill>
                <a:latin typeface="Cachet Pro 3"/>
              </a:rPr>
              <a:t>Secretary of State</a:t>
            </a:r>
          </a:p>
          <a:p>
            <a:pPr marL="777240" indent="-388620" lvl="1">
              <a:lnSpc>
                <a:spcPts val="5040"/>
              </a:lnSpc>
              <a:buFont typeface="Arial"/>
              <a:buChar char="•"/>
            </a:pPr>
            <a:r>
              <a:rPr lang="en-US" sz="3600">
                <a:solidFill>
                  <a:srgbClr val="FFFFFF"/>
                </a:solidFill>
                <a:latin typeface="Cachet Pro 3"/>
              </a:rPr>
              <a:t>President Pro-Tempore</a:t>
            </a:r>
          </a:p>
          <a:p>
            <a:pPr marL="777240" indent="-388620" lvl="1">
              <a:lnSpc>
                <a:spcPts val="5040"/>
              </a:lnSpc>
              <a:buFont typeface="Arial"/>
              <a:buChar char="•"/>
            </a:pPr>
            <a:r>
              <a:rPr lang="en-US" sz="3600">
                <a:solidFill>
                  <a:srgbClr val="FFFFFF"/>
                </a:solidFill>
                <a:latin typeface="Cachet Pro 3"/>
              </a:rPr>
              <a:t>Speaker of the House</a:t>
            </a:r>
          </a:p>
          <a:p>
            <a:pPr marL="777240" indent="-388620" lvl="1">
              <a:lnSpc>
                <a:spcPts val="5040"/>
              </a:lnSpc>
              <a:buFont typeface="Arial"/>
              <a:buChar char="•"/>
            </a:pPr>
            <a:r>
              <a:rPr lang="en-US" sz="3600">
                <a:solidFill>
                  <a:srgbClr val="FFFFFF"/>
                </a:solidFill>
                <a:latin typeface="Cachet Pro 3"/>
              </a:rPr>
              <a:t>Speaker of Hyde House</a:t>
            </a:r>
          </a:p>
        </p:txBody>
      </p:sp>
      <p:sp>
        <p:nvSpPr>
          <p:cNvPr name="TextBox 5" id="5"/>
          <p:cNvSpPr txBox="true"/>
          <p:nvPr/>
        </p:nvSpPr>
        <p:spPr>
          <a:xfrm rot="0">
            <a:off x="6420184" y="2474595"/>
            <a:ext cx="5258878" cy="5728335"/>
          </a:xfrm>
          <a:prstGeom prst="rect">
            <a:avLst/>
          </a:prstGeom>
        </p:spPr>
        <p:txBody>
          <a:bodyPr anchor="t" rtlCol="false" tIns="0" lIns="0" bIns="0" rIns="0">
            <a:spAutoFit/>
          </a:bodyPr>
          <a:lstStyle/>
          <a:p>
            <a:pPr>
              <a:lnSpc>
                <a:spcPts val="5040"/>
              </a:lnSpc>
            </a:pPr>
            <a:r>
              <a:rPr lang="en-US" sz="3600">
                <a:solidFill>
                  <a:srgbClr val="FFFFFF"/>
                </a:solidFill>
                <a:latin typeface="Cachet Pro 2"/>
              </a:rPr>
              <a:t>Legislative CONT</a:t>
            </a:r>
          </a:p>
          <a:p>
            <a:pPr marL="777240" indent="-388620" lvl="1">
              <a:lnSpc>
                <a:spcPts val="5040"/>
              </a:lnSpc>
              <a:buFont typeface="Arial"/>
              <a:buChar char="•"/>
            </a:pPr>
            <a:r>
              <a:rPr lang="en-US" sz="3600">
                <a:solidFill>
                  <a:srgbClr val="FFFFFF"/>
                </a:solidFill>
                <a:latin typeface="Cachet Pro 3"/>
              </a:rPr>
              <a:t>Speaker of Hyde Senate</a:t>
            </a:r>
          </a:p>
          <a:p>
            <a:pPr marL="777240" indent="-388620" lvl="1">
              <a:lnSpc>
                <a:spcPts val="5040"/>
              </a:lnSpc>
              <a:buFont typeface="Arial"/>
              <a:buChar char="•"/>
            </a:pPr>
            <a:r>
              <a:rPr lang="en-US" sz="3600">
                <a:solidFill>
                  <a:srgbClr val="FFFFFF"/>
                </a:solidFill>
                <a:latin typeface="Cachet Pro 3"/>
              </a:rPr>
              <a:t>Governor's Cabinet</a:t>
            </a:r>
          </a:p>
          <a:p>
            <a:pPr marL="777240" indent="-388620" lvl="1">
              <a:lnSpc>
                <a:spcPts val="5040"/>
              </a:lnSpc>
              <a:buFont typeface="Arial"/>
              <a:buChar char="•"/>
            </a:pPr>
            <a:r>
              <a:rPr lang="en-US" sz="3600">
                <a:solidFill>
                  <a:srgbClr val="FFFFFF"/>
                </a:solidFill>
                <a:latin typeface="Cachet Pro 3"/>
              </a:rPr>
              <a:t>Lobbyist</a:t>
            </a:r>
          </a:p>
          <a:p>
            <a:pPr>
              <a:lnSpc>
                <a:spcPts val="5040"/>
              </a:lnSpc>
            </a:pPr>
          </a:p>
          <a:p>
            <a:pPr>
              <a:lnSpc>
                <a:spcPts val="5040"/>
              </a:lnSpc>
            </a:pPr>
            <a:r>
              <a:rPr lang="en-US" sz="3600">
                <a:solidFill>
                  <a:srgbClr val="FFFFFF"/>
                </a:solidFill>
                <a:latin typeface="Cachet Pro 2"/>
              </a:rPr>
              <a:t>State Affairs Forum</a:t>
            </a:r>
          </a:p>
          <a:p>
            <a:pPr marL="777240" indent="-388620" lvl="1">
              <a:lnSpc>
                <a:spcPts val="5040"/>
              </a:lnSpc>
              <a:buFont typeface="Arial"/>
              <a:buChar char="•"/>
            </a:pPr>
            <a:r>
              <a:rPr lang="en-US" sz="3600">
                <a:solidFill>
                  <a:srgbClr val="FFFFFF"/>
                </a:solidFill>
                <a:latin typeface="Cachet Pro 3"/>
              </a:rPr>
              <a:t>Chairperson</a:t>
            </a:r>
          </a:p>
          <a:p>
            <a:pPr marL="777240" indent="-388620" lvl="1">
              <a:lnSpc>
                <a:spcPts val="5040"/>
              </a:lnSpc>
              <a:buFont typeface="Arial"/>
              <a:buChar char="•"/>
            </a:pPr>
            <a:r>
              <a:rPr lang="en-US" sz="3600">
                <a:solidFill>
                  <a:srgbClr val="FFFFFF"/>
                </a:solidFill>
                <a:latin typeface="Cachet Pro 3"/>
              </a:rPr>
              <a:t>Clerk</a:t>
            </a:r>
          </a:p>
          <a:p>
            <a:pPr marL="777240" indent="-388620" lvl="1">
              <a:lnSpc>
                <a:spcPts val="5040"/>
              </a:lnSpc>
              <a:buFont typeface="Arial"/>
              <a:buChar char="•"/>
            </a:pPr>
            <a:r>
              <a:rPr lang="en-US" sz="3600">
                <a:solidFill>
                  <a:srgbClr val="FFFFFF"/>
                </a:solidFill>
                <a:latin typeface="Cachet Pro 3"/>
              </a:rPr>
              <a:t>State Affairs Forum Chair</a:t>
            </a:r>
          </a:p>
        </p:txBody>
      </p:sp>
      <p:sp>
        <p:nvSpPr>
          <p:cNvPr name="TextBox 6" id="6"/>
          <p:cNvSpPr txBox="true"/>
          <p:nvPr/>
        </p:nvSpPr>
        <p:spPr>
          <a:xfrm rot="0">
            <a:off x="11988800" y="2474595"/>
            <a:ext cx="5270500" cy="6366510"/>
          </a:xfrm>
          <a:prstGeom prst="rect">
            <a:avLst/>
          </a:prstGeom>
        </p:spPr>
        <p:txBody>
          <a:bodyPr anchor="t" rtlCol="false" tIns="0" lIns="0" bIns="0" rIns="0">
            <a:spAutoFit/>
          </a:bodyPr>
          <a:lstStyle/>
          <a:p>
            <a:pPr>
              <a:lnSpc>
                <a:spcPts val="5040"/>
              </a:lnSpc>
            </a:pPr>
            <a:r>
              <a:rPr lang="en-US" sz="3600">
                <a:solidFill>
                  <a:srgbClr val="FFFFFF"/>
                </a:solidFill>
                <a:latin typeface="Cachet Pro 2"/>
              </a:rPr>
              <a:t>Trial Court</a:t>
            </a:r>
            <a:r>
              <a:rPr lang="en-US" sz="3600">
                <a:solidFill>
                  <a:srgbClr val="FFFFFF"/>
                </a:solidFill>
                <a:latin typeface="Cachet Pro 2"/>
              </a:rPr>
              <a:t> </a:t>
            </a:r>
          </a:p>
          <a:p>
            <a:pPr marL="777240" indent="-388620" lvl="1">
              <a:lnSpc>
                <a:spcPts val="5040"/>
              </a:lnSpc>
              <a:buFont typeface="Arial"/>
              <a:buChar char="•"/>
            </a:pPr>
            <a:r>
              <a:rPr lang="en-US" sz="3600">
                <a:solidFill>
                  <a:srgbClr val="FFFFFF"/>
                </a:solidFill>
                <a:latin typeface="Cachet Pro 3"/>
              </a:rPr>
              <a:t>Attorney General</a:t>
            </a:r>
          </a:p>
          <a:p>
            <a:pPr marL="777240" indent="-388620" lvl="1">
              <a:lnSpc>
                <a:spcPts val="5040"/>
              </a:lnSpc>
              <a:buFont typeface="Arial"/>
              <a:buChar char="•"/>
            </a:pPr>
            <a:r>
              <a:rPr lang="en-US" sz="3600">
                <a:solidFill>
                  <a:srgbClr val="FFFFFF"/>
                </a:solidFill>
                <a:latin typeface="Cachet Pro 3"/>
              </a:rPr>
              <a:t>County Court Judge</a:t>
            </a:r>
          </a:p>
          <a:p>
            <a:pPr marL="777240" indent="-388620" lvl="1">
              <a:lnSpc>
                <a:spcPts val="5040"/>
              </a:lnSpc>
              <a:buFont typeface="Arial"/>
              <a:buChar char="•"/>
            </a:pPr>
            <a:r>
              <a:rPr lang="en-US" sz="3600">
                <a:solidFill>
                  <a:srgbClr val="FFFFFF"/>
                </a:solidFill>
                <a:latin typeface="Cachet Pro 3"/>
              </a:rPr>
              <a:t>Judge</a:t>
            </a:r>
          </a:p>
          <a:p>
            <a:pPr>
              <a:lnSpc>
                <a:spcPts val="5040"/>
              </a:lnSpc>
            </a:pPr>
            <a:r>
              <a:rPr lang="en-US" sz="3600">
                <a:solidFill>
                  <a:srgbClr val="FFFFFF"/>
                </a:solidFill>
                <a:latin typeface="Cachet Pro 2"/>
              </a:rPr>
              <a:t>Judicial Appellate</a:t>
            </a:r>
          </a:p>
          <a:p>
            <a:pPr marL="777240" indent="-388620" lvl="1">
              <a:lnSpc>
                <a:spcPts val="5040"/>
              </a:lnSpc>
              <a:buFont typeface="Arial"/>
              <a:buChar char="•"/>
            </a:pPr>
            <a:r>
              <a:rPr lang="en-US" sz="3600">
                <a:solidFill>
                  <a:srgbClr val="FFFFFF"/>
                </a:solidFill>
                <a:latin typeface="Cachet Pro 3"/>
              </a:rPr>
              <a:t>Chief Justices</a:t>
            </a:r>
          </a:p>
          <a:p>
            <a:pPr marL="777240" indent="-388620" lvl="1">
              <a:lnSpc>
                <a:spcPts val="5040"/>
              </a:lnSpc>
              <a:buFont typeface="Arial"/>
              <a:buChar char="•"/>
            </a:pPr>
            <a:r>
              <a:rPr lang="en-US" sz="3600">
                <a:solidFill>
                  <a:srgbClr val="FFFFFF"/>
                </a:solidFill>
                <a:latin typeface="Cachet Pro 3"/>
              </a:rPr>
              <a:t>Justices</a:t>
            </a:r>
          </a:p>
          <a:p>
            <a:pPr>
              <a:lnSpc>
                <a:spcPts val="5040"/>
              </a:lnSpc>
            </a:pPr>
            <a:r>
              <a:rPr lang="en-US" sz="3600">
                <a:solidFill>
                  <a:srgbClr val="FFFFFF"/>
                </a:solidFill>
                <a:latin typeface="Cachet Pro 2"/>
              </a:rPr>
              <a:t>Media</a:t>
            </a:r>
          </a:p>
          <a:p>
            <a:pPr marL="777240" indent="-388620" lvl="1">
              <a:lnSpc>
                <a:spcPts val="5040"/>
              </a:lnSpc>
              <a:buFont typeface="Arial"/>
              <a:buChar char="•"/>
            </a:pPr>
            <a:r>
              <a:rPr lang="en-US" sz="3600">
                <a:solidFill>
                  <a:srgbClr val="FFFFFF"/>
                </a:solidFill>
                <a:latin typeface="Cachet Pro 3"/>
              </a:rPr>
              <a:t>Co-Editor-in-Chief</a:t>
            </a:r>
          </a:p>
          <a:p>
            <a:pPr marL="777240" indent="-388620" lvl="1">
              <a:lnSpc>
                <a:spcPts val="5040"/>
              </a:lnSpc>
              <a:buFont typeface="Arial"/>
              <a:buChar char="•"/>
            </a:pPr>
            <a:r>
              <a:rPr lang="en-US" sz="3600">
                <a:solidFill>
                  <a:srgbClr val="FFFFFF"/>
                </a:solidFill>
                <a:latin typeface="Cachet Pro 3"/>
              </a:rPr>
              <a:t>Co-Editor-in-Chief</a:t>
            </a:r>
          </a:p>
        </p:txBody>
      </p:sp>
      <p:sp>
        <p:nvSpPr>
          <p:cNvPr name="TextBox 7" id="7"/>
          <p:cNvSpPr txBox="true"/>
          <p:nvPr/>
        </p:nvSpPr>
        <p:spPr>
          <a:xfrm rot="0">
            <a:off x="1033462" y="8931910"/>
            <a:ext cx="8120062" cy="538480"/>
          </a:xfrm>
          <a:prstGeom prst="rect">
            <a:avLst/>
          </a:prstGeom>
        </p:spPr>
        <p:txBody>
          <a:bodyPr anchor="t" rtlCol="false" tIns="0" lIns="0" bIns="0" rIns="0">
            <a:spAutoFit/>
          </a:bodyPr>
          <a:lstStyle/>
          <a:p>
            <a:pPr algn="l">
              <a:lnSpc>
                <a:spcPts val="3919"/>
              </a:lnSpc>
              <a:spcBef>
                <a:spcPct val="0"/>
              </a:spcBef>
            </a:pPr>
            <a:r>
              <a:rPr lang="en-US" sz="2799">
                <a:solidFill>
                  <a:srgbClr val="FFFFFF"/>
                </a:solidFill>
                <a:latin typeface="Cachet Std"/>
              </a:rPr>
              <a:t>Learn More at </a:t>
            </a:r>
            <a:r>
              <a:rPr lang="en-US" sz="2799" u="sng">
                <a:solidFill>
                  <a:srgbClr val="FFFFFF"/>
                </a:solidFill>
                <a:latin typeface="Cachet Std"/>
                <a:hlinkClick r:id="rId4" tooltip="https://ymcatexasyg.org/candidates/"/>
              </a:rPr>
              <a:t>ymcatexasyg.org/candidates/</a:t>
            </a:r>
          </a:p>
        </p:txBody>
      </p:sp>
    </p:spTree>
  </p:cSld>
  <p:clrMapOvr>
    <a:masterClrMapping/>
  </p:clrMapOvr>
  <p:transition spd="fast">
    <p:fade/>
  </p:transition>
</p:sld>
</file>

<file path=ppt/slides/slide15.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C6168D">
                <a:alpha val="100000"/>
              </a:srgbClr>
            </a:gs>
            <a:gs pos="100000">
              <a:srgbClr val="92278F">
                <a:alpha val="100000"/>
              </a:srgbClr>
            </a:gs>
          </a:gsLst>
          <a:path path="circle">
            <a:fillToRect l="0" r="100000" t="0" b="100000"/>
          </a:path>
          <a:tileRect r="0" l="-100000" b="0" t="-100000"/>
        </a:gradFill>
      </p:bgPr>
    </p:bg>
    <p:spTree>
      <p:nvGrpSpPr>
        <p:cNvPr id="1" name=""/>
        <p:cNvGrpSpPr/>
        <p:nvPr/>
      </p:nvGrpSpPr>
      <p:grpSpPr>
        <a:xfrm>
          <a:off x="0" y="0"/>
          <a:ext cx="0" cy="0"/>
          <a:chOff x="0" y="0"/>
          <a:chExt cx="0" cy="0"/>
        </a:xfrm>
      </p:grpSpPr>
      <p:sp>
        <p:nvSpPr>
          <p:cNvPr name="Freeform 2" id="2"/>
          <p:cNvSpPr/>
          <p:nvPr/>
        </p:nvSpPr>
        <p:spPr>
          <a:xfrm flipH="false" flipV="false" rot="0">
            <a:off x="0" y="-330321"/>
            <a:ext cx="19019426" cy="10617321"/>
          </a:xfrm>
          <a:custGeom>
            <a:avLst/>
            <a:gdLst/>
            <a:ahLst/>
            <a:cxnLst/>
            <a:rect r="r" b="b" t="t" l="l"/>
            <a:pathLst>
              <a:path h="10617321" w="19019426">
                <a:moveTo>
                  <a:pt x="0" y="0"/>
                </a:moveTo>
                <a:lnTo>
                  <a:pt x="19019426" y="0"/>
                </a:lnTo>
                <a:lnTo>
                  <a:pt x="19019426" y="10617321"/>
                </a:lnTo>
                <a:lnTo>
                  <a:pt x="0" y="10617321"/>
                </a:lnTo>
                <a:lnTo>
                  <a:pt x="0" y="0"/>
                </a:lnTo>
                <a:close/>
              </a:path>
            </a:pathLst>
          </a:custGeom>
          <a:blipFill>
            <a:blip r:embed="rId2">
              <a:alphaModFix amt="29000"/>
            </a:blip>
            <a:stretch>
              <a:fillRect l="-1331" t="-57634" r="-20643" b="-60745"/>
            </a:stretch>
          </a:blipFill>
        </p:spPr>
      </p:sp>
      <p:sp>
        <p:nvSpPr>
          <p:cNvPr name="Freeform 3" id="3"/>
          <p:cNvSpPr/>
          <p:nvPr/>
        </p:nvSpPr>
        <p:spPr>
          <a:xfrm flipH="false" flipV="false" rot="0">
            <a:off x="8715947" y="8534456"/>
            <a:ext cx="9339217" cy="1447687"/>
          </a:xfrm>
          <a:custGeom>
            <a:avLst/>
            <a:gdLst/>
            <a:ahLst/>
            <a:cxnLst/>
            <a:rect r="r" b="b" t="t" l="l"/>
            <a:pathLst>
              <a:path h="1447687" w="9339217">
                <a:moveTo>
                  <a:pt x="0" y="0"/>
                </a:moveTo>
                <a:lnTo>
                  <a:pt x="9339218" y="0"/>
                </a:lnTo>
                <a:lnTo>
                  <a:pt x="9339218" y="1447688"/>
                </a:lnTo>
                <a:lnTo>
                  <a:pt x="0" y="1447688"/>
                </a:lnTo>
                <a:lnTo>
                  <a:pt x="0" y="0"/>
                </a:lnTo>
                <a:close/>
              </a:path>
            </a:pathLst>
          </a:custGeom>
          <a:blipFill>
            <a:blip r:embed="rId3"/>
            <a:stretch>
              <a:fillRect l="0" t="-102973" r="0" b="-119582"/>
            </a:stretch>
          </a:blipFill>
        </p:spPr>
      </p:sp>
      <p:sp>
        <p:nvSpPr>
          <p:cNvPr name="TextBox 4" id="4"/>
          <p:cNvSpPr txBox="true"/>
          <p:nvPr/>
        </p:nvSpPr>
        <p:spPr>
          <a:xfrm rot="0">
            <a:off x="1028700" y="3197165"/>
            <a:ext cx="16078444" cy="2581275"/>
          </a:xfrm>
          <a:prstGeom prst="rect">
            <a:avLst/>
          </a:prstGeom>
        </p:spPr>
        <p:txBody>
          <a:bodyPr anchor="t" rtlCol="false" tIns="0" lIns="0" bIns="0" rIns="0">
            <a:spAutoFit/>
          </a:bodyPr>
          <a:lstStyle/>
          <a:p>
            <a:pPr>
              <a:lnSpc>
                <a:spcPts val="21000"/>
              </a:lnSpc>
            </a:pPr>
            <a:r>
              <a:rPr lang="en-US" sz="15000">
                <a:solidFill>
                  <a:srgbClr val="FFFFFF"/>
                </a:solidFill>
                <a:latin typeface="Cachet Pro 1"/>
              </a:rPr>
              <a:t>CONFERENCES</a:t>
            </a:r>
          </a:p>
        </p:txBody>
      </p:sp>
      <p:sp>
        <p:nvSpPr>
          <p:cNvPr name="TextBox 5" id="5"/>
          <p:cNvSpPr txBox="true"/>
          <p:nvPr/>
        </p:nvSpPr>
        <p:spPr>
          <a:xfrm rot="0">
            <a:off x="1028700" y="5692715"/>
            <a:ext cx="16078444" cy="771525"/>
          </a:xfrm>
          <a:prstGeom prst="rect">
            <a:avLst/>
          </a:prstGeom>
        </p:spPr>
        <p:txBody>
          <a:bodyPr anchor="t" rtlCol="false" tIns="0" lIns="0" bIns="0" rIns="0">
            <a:spAutoFit/>
          </a:bodyPr>
          <a:lstStyle/>
          <a:p>
            <a:pPr>
              <a:lnSpc>
                <a:spcPts val="6300"/>
              </a:lnSpc>
            </a:pPr>
            <a:r>
              <a:rPr lang="en-US" sz="4500">
                <a:solidFill>
                  <a:srgbClr val="FFFFFF"/>
                </a:solidFill>
                <a:latin typeface="Cachet Pro 1"/>
              </a:rPr>
              <a:t>WHERE/WHEN CAN I PARTICIPATE?</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C6168D">
                <a:alpha val="100000"/>
              </a:srgbClr>
            </a:gs>
            <a:gs pos="100000">
              <a:srgbClr val="92278F">
                <a:alpha val="100000"/>
              </a:srgbClr>
            </a:gs>
          </a:gsLst>
          <a:path path="circle">
            <a:fillToRect l="0" r="100000" t="0" b="100000"/>
          </a:path>
          <a:tileRect r="0" l="-100000" b="0" t="-100000"/>
        </a:gradFill>
      </p:bgPr>
    </p:bg>
    <p:spTree>
      <p:nvGrpSpPr>
        <p:cNvPr id="1" name=""/>
        <p:cNvGrpSpPr/>
        <p:nvPr/>
      </p:nvGrpSpPr>
      <p:grpSpPr>
        <a:xfrm>
          <a:off x="0" y="0"/>
          <a:ext cx="0" cy="0"/>
          <a:chOff x="0" y="0"/>
          <a:chExt cx="0" cy="0"/>
        </a:xfrm>
      </p:grpSpPr>
      <p:sp>
        <p:nvSpPr>
          <p:cNvPr name="Freeform 2" id="2"/>
          <p:cNvSpPr/>
          <p:nvPr/>
        </p:nvSpPr>
        <p:spPr>
          <a:xfrm flipH="false" flipV="false" rot="0">
            <a:off x="8715947" y="8534456"/>
            <a:ext cx="9339217" cy="1447687"/>
          </a:xfrm>
          <a:custGeom>
            <a:avLst/>
            <a:gdLst/>
            <a:ahLst/>
            <a:cxnLst/>
            <a:rect r="r" b="b" t="t" l="l"/>
            <a:pathLst>
              <a:path h="1447687" w="9339217">
                <a:moveTo>
                  <a:pt x="0" y="0"/>
                </a:moveTo>
                <a:lnTo>
                  <a:pt x="9339218" y="0"/>
                </a:lnTo>
                <a:lnTo>
                  <a:pt x="9339218" y="1447688"/>
                </a:lnTo>
                <a:lnTo>
                  <a:pt x="0" y="1447688"/>
                </a:lnTo>
                <a:lnTo>
                  <a:pt x="0" y="0"/>
                </a:lnTo>
                <a:close/>
              </a:path>
            </a:pathLst>
          </a:custGeom>
          <a:blipFill>
            <a:blip r:embed="rId3"/>
            <a:stretch>
              <a:fillRect l="0" t="-102973" r="0" b="-119582"/>
            </a:stretch>
          </a:blipFill>
        </p:spPr>
      </p:sp>
      <p:sp>
        <p:nvSpPr>
          <p:cNvPr name="TextBox 3" id="3"/>
          <p:cNvSpPr txBox="true"/>
          <p:nvPr/>
        </p:nvSpPr>
        <p:spPr>
          <a:xfrm rot="0">
            <a:off x="1023938" y="838200"/>
            <a:ext cx="16230600" cy="1708151"/>
          </a:xfrm>
          <a:prstGeom prst="rect">
            <a:avLst/>
          </a:prstGeom>
        </p:spPr>
        <p:txBody>
          <a:bodyPr anchor="t" rtlCol="false" tIns="0" lIns="0" bIns="0" rIns="0">
            <a:spAutoFit/>
          </a:bodyPr>
          <a:lstStyle/>
          <a:p>
            <a:pPr>
              <a:lnSpc>
                <a:spcPts val="13999"/>
              </a:lnSpc>
            </a:pPr>
            <a:r>
              <a:rPr lang="en-US" sz="9999">
                <a:solidFill>
                  <a:srgbClr val="FFFFFF"/>
                </a:solidFill>
                <a:latin typeface="Cachet Pro 1"/>
              </a:rPr>
              <a:t>CONFERENCE DATES</a:t>
            </a:r>
          </a:p>
        </p:txBody>
      </p:sp>
      <p:sp>
        <p:nvSpPr>
          <p:cNvPr name="TextBox 4" id="4"/>
          <p:cNvSpPr txBox="true"/>
          <p:nvPr/>
        </p:nvSpPr>
        <p:spPr>
          <a:xfrm rot="0">
            <a:off x="9139238" y="3957190"/>
            <a:ext cx="9525" cy="1566544"/>
          </a:xfrm>
          <a:prstGeom prst="rect">
            <a:avLst/>
          </a:prstGeom>
        </p:spPr>
        <p:txBody>
          <a:bodyPr anchor="t" rtlCol="false" tIns="0" lIns="0" bIns="0" rIns="0">
            <a:spAutoFit/>
          </a:bodyPr>
          <a:lstStyle/>
          <a:p>
            <a:pPr algn="ctr">
              <a:lnSpc>
                <a:spcPts val="12880"/>
              </a:lnSpc>
            </a:pPr>
          </a:p>
        </p:txBody>
      </p:sp>
      <p:sp>
        <p:nvSpPr>
          <p:cNvPr name="TextBox 5" id="5"/>
          <p:cNvSpPr txBox="true"/>
          <p:nvPr/>
        </p:nvSpPr>
        <p:spPr>
          <a:xfrm rot="0">
            <a:off x="1028700" y="2562412"/>
            <a:ext cx="16230600" cy="2604135"/>
          </a:xfrm>
          <a:prstGeom prst="rect">
            <a:avLst/>
          </a:prstGeom>
        </p:spPr>
        <p:txBody>
          <a:bodyPr anchor="t" rtlCol="false" tIns="0" lIns="0" bIns="0" rIns="0">
            <a:spAutoFit/>
          </a:bodyPr>
          <a:lstStyle/>
          <a:p>
            <a:pPr marL="777240" indent="-388620" lvl="1">
              <a:lnSpc>
                <a:spcPts val="5040"/>
              </a:lnSpc>
              <a:buFont typeface="Arial"/>
              <a:buChar char="•"/>
            </a:pPr>
            <a:r>
              <a:rPr lang="en-US" sz="3600">
                <a:solidFill>
                  <a:srgbClr val="FFFFFF"/>
                </a:solidFill>
                <a:latin typeface="Cachet Std"/>
              </a:rPr>
              <a:t>District Conference</a:t>
            </a:r>
          </a:p>
          <a:p>
            <a:pPr marL="1554480" indent="-518160" lvl="2">
              <a:lnSpc>
                <a:spcPts val="5040"/>
              </a:lnSpc>
              <a:buFont typeface="Arial"/>
              <a:buChar char="⚬"/>
            </a:pPr>
            <a:r>
              <a:rPr lang="en-US" sz="3600">
                <a:solidFill>
                  <a:srgbClr val="FFFFFF"/>
                </a:solidFill>
                <a:latin typeface="Cachet Pro 3"/>
              </a:rPr>
              <a:t>Date  </a:t>
            </a:r>
          </a:p>
          <a:p>
            <a:pPr marL="2331720" indent="-582930" lvl="3">
              <a:lnSpc>
                <a:spcPts val="5040"/>
              </a:lnSpc>
              <a:buFont typeface="Arial"/>
              <a:buChar char="￭"/>
            </a:pPr>
            <a:r>
              <a:rPr lang="en-US" sz="3600">
                <a:solidFill>
                  <a:srgbClr val="FFFFFF"/>
                </a:solidFill>
                <a:latin typeface="Cachet Pro 3"/>
              </a:rPr>
              <a:t>November 4th, 2023 (for District 1 &amp; 4)</a:t>
            </a:r>
          </a:p>
          <a:p>
            <a:pPr marL="2331720" indent="-582930" lvl="3">
              <a:lnSpc>
                <a:spcPts val="5040"/>
              </a:lnSpc>
              <a:buFont typeface="Arial"/>
              <a:buChar char="￭"/>
            </a:pPr>
            <a:r>
              <a:rPr lang="en-US" sz="3600">
                <a:solidFill>
                  <a:srgbClr val="FFFFFF"/>
                </a:solidFill>
                <a:latin typeface="Cachet Pro 3"/>
              </a:rPr>
              <a:t>November 11th, 2023 (for District 2, 3, &amp; 5)</a:t>
            </a:r>
          </a:p>
        </p:txBody>
      </p:sp>
      <p:sp>
        <p:nvSpPr>
          <p:cNvPr name="TextBox 6" id="6"/>
          <p:cNvSpPr txBox="true"/>
          <p:nvPr/>
        </p:nvSpPr>
        <p:spPr>
          <a:xfrm rot="0">
            <a:off x="9148762" y="5380859"/>
            <a:ext cx="8662733" cy="1965960"/>
          </a:xfrm>
          <a:prstGeom prst="rect">
            <a:avLst/>
          </a:prstGeom>
        </p:spPr>
        <p:txBody>
          <a:bodyPr anchor="t" rtlCol="false" tIns="0" lIns="0" bIns="0" rIns="0">
            <a:spAutoFit/>
          </a:bodyPr>
          <a:lstStyle/>
          <a:p>
            <a:pPr marL="777240" indent="-388620" lvl="1">
              <a:lnSpc>
                <a:spcPts val="5040"/>
              </a:lnSpc>
              <a:buFont typeface="Arial"/>
              <a:buChar char="•"/>
            </a:pPr>
            <a:r>
              <a:rPr lang="en-US" sz="3600">
                <a:solidFill>
                  <a:srgbClr val="FFFFFF"/>
                </a:solidFill>
                <a:latin typeface="Cachet Std"/>
              </a:rPr>
              <a:t>State Conference Middle School </a:t>
            </a:r>
          </a:p>
          <a:p>
            <a:pPr marL="1554480" indent="-518160" lvl="2">
              <a:lnSpc>
                <a:spcPts val="5040"/>
              </a:lnSpc>
              <a:buFont typeface="Arial"/>
              <a:buChar char="⚬"/>
            </a:pPr>
            <a:r>
              <a:rPr lang="en-US" sz="3600">
                <a:solidFill>
                  <a:srgbClr val="FFFFFF"/>
                </a:solidFill>
                <a:latin typeface="Cachet Pro 3"/>
              </a:rPr>
              <a:t>Date: March 1st - 3rd 2024</a:t>
            </a:r>
          </a:p>
          <a:p>
            <a:pPr marL="1554480" indent="-518160" lvl="2">
              <a:lnSpc>
                <a:spcPts val="5040"/>
              </a:lnSpc>
              <a:buFont typeface="Arial"/>
              <a:buChar char="⚬"/>
            </a:pPr>
            <a:r>
              <a:rPr lang="en-US" sz="3600">
                <a:solidFill>
                  <a:srgbClr val="FFFFFF"/>
                </a:solidFill>
                <a:latin typeface="Cachet Pro 3"/>
              </a:rPr>
              <a:t>Location: Renaissance Hotel, Austin TX</a:t>
            </a:r>
          </a:p>
        </p:txBody>
      </p:sp>
      <p:sp>
        <p:nvSpPr>
          <p:cNvPr name="TextBox 7" id="7"/>
          <p:cNvSpPr txBox="true"/>
          <p:nvPr/>
        </p:nvSpPr>
        <p:spPr>
          <a:xfrm rot="0">
            <a:off x="1028700" y="5380859"/>
            <a:ext cx="8662733" cy="2604135"/>
          </a:xfrm>
          <a:prstGeom prst="rect">
            <a:avLst/>
          </a:prstGeom>
        </p:spPr>
        <p:txBody>
          <a:bodyPr anchor="t" rtlCol="false" tIns="0" lIns="0" bIns="0" rIns="0">
            <a:spAutoFit/>
          </a:bodyPr>
          <a:lstStyle/>
          <a:p>
            <a:pPr marL="777240" indent="-388620" lvl="1">
              <a:lnSpc>
                <a:spcPts val="5040"/>
              </a:lnSpc>
              <a:buFont typeface="Arial"/>
              <a:buChar char="•"/>
            </a:pPr>
            <a:r>
              <a:rPr lang="en-US" sz="3600">
                <a:solidFill>
                  <a:srgbClr val="FFFFFF"/>
                </a:solidFill>
                <a:latin typeface="Cachet Std"/>
              </a:rPr>
              <a:t>State Conference High School</a:t>
            </a:r>
          </a:p>
          <a:p>
            <a:pPr marL="1554480" indent="-518160" lvl="2">
              <a:lnSpc>
                <a:spcPts val="5040"/>
              </a:lnSpc>
              <a:buFont typeface="Arial"/>
              <a:buChar char="⚬"/>
            </a:pPr>
            <a:r>
              <a:rPr lang="en-US" sz="3600">
                <a:solidFill>
                  <a:srgbClr val="FFFFFF"/>
                </a:solidFill>
                <a:latin typeface="Cachet Pro 3"/>
              </a:rPr>
              <a:t>Date: February 1st - 4th 2024</a:t>
            </a:r>
          </a:p>
          <a:p>
            <a:pPr marL="1554480" indent="-518160" lvl="2">
              <a:lnSpc>
                <a:spcPts val="5040"/>
              </a:lnSpc>
              <a:buFont typeface="Arial"/>
              <a:buChar char="⚬"/>
            </a:pPr>
            <a:r>
              <a:rPr lang="en-US" sz="3600">
                <a:solidFill>
                  <a:srgbClr val="FFFFFF"/>
                </a:solidFill>
                <a:latin typeface="Cachet Pro 3"/>
              </a:rPr>
              <a:t>Location: Kalahari Resort &amp; Water Park, Round Rock TX</a:t>
            </a:r>
          </a:p>
        </p:txBody>
      </p:sp>
    </p:spTree>
  </p:cSld>
  <p:clrMapOvr>
    <a:masterClrMapping/>
  </p:clrMapOvr>
  <p:transition spd="fast">
    <p:fade/>
  </p:transition>
</p:sld>
</file>

<file path=ppt/slides/slide17.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C6168D">
                <a:alpha val="100000"/>
              </a:srgbClr>
            </a:gs>
            <a:gs pos="100000">
              <a:srgbClr val="92278F">
                <a:alpha val="100000"/>
              </a:srgbClr>
            </a:gs>
          </a:gsLst>
          <a:path path="circle">
            <a:fillToRect l="0" r="100000" t="0" b="100000"/>
          </a:path>
          <a:tileRect r="0" l="-100000" b="0" t="-100000"/>
        </a:gradFill>
      </p:bgPr>
    </p:bg>
    <p:spTree>
      <p:nvGrpSpPr>
        <p:cNvPr id="1" name=""/>
        <p:cNvGrpSpPr/>
        <p:nvPr/>
      </p:nvGrpSpPr>
      <p:grpSpPr>
        <a:xfrm>
          <a:off x="0" y="0"/>
          <a:ext cx="0" cy="0"/>
          <a:chOff x="0" y="0"/>
          <a:chExt cx="0" cy="0"/>
        </a:xfrm>
      </p:grpSpPr>
      <p:grpSp>
        <p:nvGrpSpPr>
          <p:cNvPr name="Group 2" id="2"/>
          <p:cNvGrpSpPr/>
          <p:nvPr/>
        </p:nvGrpSpPr>
        <p:grpSpPr>
          <a:xfrm rot="0">
            <a:off x="1028700" y="979148"/>
            <a:ext cx="16230600" cy="1517651"/>
            <a:chOff x="0" y="0"/>
            <a:chExt cx="21640800" cy="2023534"/>
          </a:xfrm>
        </p:grpSpPr>
        <p:sp>
          <p:nvSpPr>
            <p:cNvPr name="TextBox 3" id="3"/>
            <p:cNvSpPr txBox="true"/>
            <p:nvPr/>
          </p:nvSpPr>
          <p:spPr>
            <a:xfrm rot="0">
              <a:off x="0" y="-190500"/>
              <a:ext cx="21640800" cy="2214034"/>
            </a:xfrm>
            <a:prstGeom prst="rect">
              <a:avLst/>
            </a:prstGeom>
          </p:spPr>
          <p:txBody>
            <a:bodyPr anchor="t" rtlCol="false" tIns="0" lIns="0" bIns="0" rIns="0">
              <a:spAutoFit/>
            </a:bodyPr>
            <a:lstStyle/>
            <a:p>
              <a:pPr>
                <a:lnSpc>
                  <a:spcPts val="13999"/>
                </a:lnSpc>
              </a:pPr>
              <a:r>
                <a:rPr lang="en-US" sz="9999">
                  <a:solidFill>
                    <a:srgbClr val="FFFFFF"/>
                  </a:solidFill>
                  <a:latin typeface="Cachet Pro 1"/>
                </a:rPr>
                <a:t>CONFERENCE DATES </a:t>
              </a:r>
            </a:p>
          </p:txBody>
        </p:sp>
        <p:sp>
          <p:nvSpPr>
            <p:cNvPr name="TextBox 4" id="4"/>
            <p:cNvSpPr txBox="true"/>
            <p:nvPr/>
          </p:nvSpPr>
          <p:spPr>
            <a:xfrm rot="0">
              <a:off x="16520715" y="703792"/>
              <a:ext cx="4778688" cy="1116542"/>
            </a:xfrm>
            <a:prstGeom prst="rect">
              <a:avLst/>
            </a:prstGeom>
          </p:spPr>
          <p:txBody>
            <a:bodyPr anchor="t" rtlCol="false" tIns="0" lIns="0" bIns="0" rIns="0">
              <a:spAutoFit/>
            </a:bodyPr>
            <a:lstStyle/>
            <a:p>
              <a:pPr>
                <a:lnSpc>
                  <a:spcPts val="7000"/>
                </a:lnSpc>
              </a:pPr>
              <a:r>
                <a:rPr lang="en-US" sz="5000">
                  <a:solidFill>
                    <a:srgbClr val="FFFFFF"/>
                  </a:solidFill>
                  <a:latin typeface="Cachet Pro 1"/>
                </a:rPr>
                <a:t>CONT</a:t>
              </a:r>
            </a:p>
          </p:txBody>
        </p:sp>
      </p:grpSp>
      <p:sp>
        <p:nvSpPr>
          <p:cNvPr name="TextBox 5" id="5"/>
          <p:cNvSpPr txBox="true"/>
          <p:nvPr/>
        </p:nvSpPr>
        <p:spPr>
          <a:xfrm rot="0">
            <a:off x="1028700" y="2258674"/>
            <a:ext cx="16230600" cy="7709535"/>
          </a:xfrm>
          <a:prstGeom prst="rect">
            <a:avLst/>
          </a:prstGeom>
        </p:spPr>
        <p:txBody>
          <a:bodyPr anchor="t" rtlCol="false" tIns="0" lIns="0" bIns="0" rIns="0">
            <a:spAutoFit/>
          </a:bodyPr>
          <a:lstStyle/>
          <a:p>
            <a:pPr marL="777240" indent="-388620" lvl="1">
              <a:lnSpc>
                <a:spcPts val="5040"/>
              </a:lnSpc>
              <a:buFont typeface="Arial"/>
              <a:buChar char="•"/>
            </a:pPr>
            <a:r>
              <a:rPr lang="en-US" sz="3600">
                <a:solidFill>
                  <a:srgbClr val="FFFFFF"/>
                </a:solidFill>
                <a:latin typeface="Cachet Std"/>
              </a:rPr>
              <a:t>National Conference Opportunities</a:t>
            </a:r>
          </a:p>
          <a:p>
            <a:pPr marL="1554480" indent="-518160" lvl="2">
              <a:lnSpc>
                <a:spcPts val="5040"/>
              </a:lnSpc>
              <a:buFont typeface="Arial"/>
              <a:buChar char="⚬"/>
            </a:pPr>
            <a:r>
              <a:rPr lang="en-US" sz="3600">
                <a:solidFill>
                  <a:srgbClr val="FFFFFF"/>
                </a:solidFill>
                <a:latin typeface="Cachet Pro 3"/>
              </a:rPr>
              <a:t>YMCA National Advocacy Days</a:t>
            </a:r>
          </a:p>
          <a:p>
            <a:pPr marL="2331720" indent="-582930" lvl="3">
              <a:lnSpc>
                <a:spcPts val="5040"/>
              </a:lnSpc>
              <a:buFont typeface="Arial"/>
              <a:buChar char="￭"/>
            </a:pPr>
            <a:r>
              <a:rPr lang="en-US" sz="3600">
                <a:solidFill>
                  <a:srgbClr val="FFFFFF"/>
                </a:solidFill>
                <a:latin typeface="Cachet Pro 3"/>
              </a:rPr>
              <a:t>Dates: TBD 2024 ( Typically mid February)</a:t>
            </a:r>
          </a:p>
          <a:p>
            <a:pPr marL="1554480" indent="-518160" lvl="2">
              <a:lnSpc>
                <a:spcPts val="5040"/>
              </a:lnSpc>
              <a:buFont typeface="Arial"/>
              <a:buChar char="⚬"/>
            </a:pPr>
            <a:r>
              <a:rPr lang="en-US" sz="3600">
                <a:solidFill>
                  <a:srgbClr val="FFFFFF"/>
                </a:solidFill>
                <a:latin typeface="Cachet Pro 3"/>
              </a:rPr>
              <a:t>YMCA Youth Conference on National Affairs</a:t>
            </a:r>
          </a:p>
          <a:p>
            <a:pPr marL="2331720" indent="-582930" lvl="3">
              <a:lnSpc>
                <a:spcPts val="5040"/>
              </a:lnSpc>
              <a:buFont typeface="Arial"/>
              <a:buChar char="￭"/>
            </a:pPr>
            <a:r>
              <a:rPr lang="en-US" sz="3600">
                <a:solidFill>
                  <a:srgbClr val="FFFFFF"/>
                </a:solidFill>
                <a:latin typeface="Cachet Pro 3"/>
              </a:rPr>
              <a:t>Dates: TBD 2024 (Typically the first week of July)</a:t>
            </a:r>
          </a:p>
          <a:p>
            <a:pPr marL="1554480" indent="-518160" lvl="2">
              <a:lnSpc>
                <a:spcPts val="5040"/>
              </a:lnSpc>
              <a:buFont typeface="Arial"/>
              <a:buChar char="⚬"/>
            </a:pPr>
            <a:r>
              <a:rPr lang="en-US" sz="3600">
                <a:solidFill>
                  <a:srgbClr val="FFFFFF"/>
                </a:solidFill>
                <a:latin typeface="Cachet Pro 3"/>
              </a:rPr>
              <a:t>YMCA Youth Governor's Conference </a:t>
            </a:r>
          </a:p>
          <a:p>
            <a:pPr marL="2331720" indent="-582930" lvl="3">
              <a:lnSpc>
                <a:spcPts val="5040"/>
              </a:lnSpc>
              <a:buFont typeface="Arial"/>
              <a:buChar char="￭"/>
            </a:pPr>
            <a:r>
              <a:rPr lang="en-US" sz="3600">
                <a:solidFill>
                  <a:srgbClr val="FFFFFF"/>
                </a:solidFill>
                <a:latin typeface="Cachet Pro 3"/>
              </a:rPr>
              <a:t>Dates: TBD 2024 (Typically mid June)</a:t>
            </a:r>
          </a:p>
          <a:p>
            <a:pPr marL="1554480" indent="-518160" lvl="2">
              <a:lnSpc>
                <a:spcPts val="5040"/>
              </a:lnSpc>
              <a:buFont typeface="Arial"/>
              <a:buChar char="⚬"/>
            </a:pPr>
            <a:r>
              <a:rPr lang="en-US" sz="3600">
                <a:solidFill>
                  <a:srgbClr val="FFFFFF"/>
                </a:solidFill>
                <a:latin typeface="Cachet Pro 3"/>
              </a:rPr>
              <a:t>YMCA Changemakers Project</a:t>
            </a:r>
          </a:p>
          <a:p>
            <a:pPr marL="2331720" indent="-582930" lvl="3">
              <a:lnSpc>
                <a:spcPts val="5040"/>
              </a:lnSpc>
              <a:buFont typeface="Arial"/>
              <a:buChar char="￭"/>
            </a:pPr>
            <a:r>
              <a:rPr lang="en-US" sz="3600">
                <a:solidFill>
                  <a:srgbClr val="FFFFFF"/>
                </a:solidFill>
                <a:latin typeface="Cachet Pro 3"/>
              </a:rPr>
              <a:t>Dates: TBD 2024 (Last 3 days of YMCA Youth Governor's Conference)</a:t>
            </a:r>
          </a:p>
          <a:p>
            <a:pPr marL="1554480" indent="-518160" lvl="2">
              <a:lnSpc>
                <a:spcPts val="5040"/>
              </a:lnSpc>
              <a:buFont typeface="Arial"/>
              <a:buChar char="⚬"/>
            </a:pPr>
            <a:r>
              <a:rPr lang="en-US" sz="3600">
                <a:solidFill>
                  <a:srgbClr val="FFFFFF"/>
                </a:solidFill>
                <a:latin typeface="Cachet Pro 3"/>
              </a:rPr>
              <a:t>YMCA National Judicial Competition</a:t>
            </a:r>
          </a:p>
          <a:p>
            <a:pPr marL="2331720" indent="-582930" lvl="3">
              <a:lnSpc>
                <a:spcPts val="5040"/>
              </a:lnSpc>
              <a:buFont typeface="Arial"/>
              <a:buChar char="￭"/>
            </a:pPr>
            <a:r>
              <a:rPr lang="en-US" sz="3600">
                <a:solidFill>
                  <a:srgbClr val="FFFFFF"/>
                </a:solidFill>
                <a:latin typeface="Cachet Pro 3"/>
              </a:rPr>
              <a:t>Dates: TBD 2024 ( Typically Last week of July) </a:t>
            </a:r>
          </a:p>
          <a:p>
            <a:pPr>
              <a:lnSpc>
                <a:spcPts val="5040"/>
              </a:lnSpc>
            </a:pPr>
            <a:r>
              <a:rPr lang="en-US" sz="3600">
                <a:solidFill>
                  <a:srgbClr val="FFFFFF"/>
                </a:solidFill>
                <a:latin typeface="Cachet Pro 2"/>
              </a:rPr>
              <a:t>Learn More at </a:t>
            </a:r>
            <a:r>
              <a:rPr lang="en-US" sz="3600" u="sng">
                <a:solidFill>
                  <a:srgbClr val="FFFFFF"/>
                </a:solidFill>
                <a:latin typeface="Cachet Pro 2"/>
                <a:hlinkClick r:id="rId3" tooltip="https://ymcatexasyg.org/national-conferences/"/>
              </a:rPr>
              <a:t>ymcatexasyg.org/national-conferences/</a:t>
            </a:r>
          </a:p>
        </p:txBody>
      </p:sp>
    </p:spTree>
  </p:cSld>
  <p:clrMapOvr>
    <a:masterClrMapping/>
  </p:clrMapOvr>
  <p:transition spd="fast">
    <p:fade/>
  </p:transition>
</p:sld>
</file>

<file path=ppt/slides/slide18.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C6168D">
                <a:alpha val="100000"/>
              </a:srgbClr>
            </a:gs>
            <a:gs pos="100000">
              <a:srgbClr val="92278F">
                <a:alpha val="100000"/>
              </a:srgbClr>
            </a:gs>
          </a:gsLst>
          <a:path path="circle">
            <a:fillToRect l="0" r="100000" t="0" b="100000"/>
          </a:path>
          <a:tileRect r="0" l="-100000" b="0" t="-100000"/>
        </a:gradFill>
      </p:bgPr>
    </p:bg>
    <p:spTree>
      <p:nvGrpSpPr>
        <p:cNvPr id="1" name=""/>
        <p:cNvGrpSpPr/>
        <p:nvPr/>
      </p:nvGrpSpPr>
      <p:grpSpPr>
        <a:xfrm>
          <a:off x="0" y="0"/>
          <a:ext cx="0" cy="0"/>
          <a:chOff x="0" y="0"/>
          <a:chExt cx="0" cy="0"/>
        </a:xfrm>
      </p:grpSpPr>
      <p:sp>
        <p:nvSpPr>
          <p:cNvPr name="Freeform 2" id="2"/>
          <p:cNvSpPr/>
          <p:nvPr/>
        </p:nvSpPr>
        <p:spPr>
          <a:xfrm flipH="false" flipV="false" rot="0">
            <a:off x="0" y="-330321"/>
            <a:ext cx="19019426" cy="10617321"/>
          </a:xfrm>
          <a:custGeom>
            <a:avLst/>
            <a:gdLst/>
            <a:ahLst/>
            <a:cxnLst/>
            <a:rect r="r" b="b" t="t" l="l"/>
            <a:pathLst>
              <a:path h="10617321" w="19019426">
                <a:moveTo>
                  <a:pt x="0" y="0"/>
                </a:moveTo>
                <a:lnTo>
                  <a:pt x="19019426" y="0"/>
                </a:lnTo>
                <a:lnTo>
                  <a:pt x="19019426" y="10617321"/>
                </a:lnTo>
                <a:lnTo>
                  <a:pt x="0" y="10617321"/>
                </a:lnTo>
                <a:lnTo>
                  <a:pt x="0" y="0"/>
                </a:lnTo>
                <a:close/>
              </a:path>
            </a:pathLst>
          </a:custGeom>
          <a:blipFill>
            <a:blip r:embed="rId2">
              <a:alphaModFix amt="29000"/>
            </a:blip>
            <a:stretch>
              <a:fillRect l="-1331" t="-57634" r="-20643" b="-60745"/>
            </a:stretch>
          </a:blipFill>
        </p:spPr>
      </p:sp>
      <p:sp>
        <p:nvSpPr>
          <p:cNvPr name="Freeform 3" id="3"/>
          <p:cNvSpPr/>
          <p:nvPr/>
        </p:nvSpPr>
        <p:spPr>
          <a:xfrm flipH="false" flipV="false" rot="0">
            <a:off x="8715947" y="8534456"/>
            <a:ext cx="9339217" cy="1447687"/>
          </a:xfrm>
          <a:custGeom>
            <a:avLst/>
            <a:gdLst/>
            <a:ahLst/>
            <a:cxnLst/>
            <a:rect r="r" b="b" t="t" l="l"/>
            <a:pathLst>
              <a:path h="1447687" w="9339217">
                <a:moveTo>
                  <a:pt x="0" y="0"/>
                </a:moveTo>
                <a:lnTo>
                  <a:pt x="9339218" y="0"/>
                </a:lnTo>
                <a:lnTo>
                  <a:pt x="9339218" y="1447688"/>
                </a:lnTo>
                <a:lnTo>
                  <a:pt x="0" y="1447688"/>
                </a:lnTo>
                <a:lnTo>
                  <a:pt x="0" y="0"/>
                </a:lnTo>
                <a:close/>
              </a:path>
            </a:pathLst>
          </a:custGeom>
          <a:blipFill>
            <a:blip r:embed="rId3"/>
            <a:stretch>
              <a:fillRect l="0" t="-102973" r="0" b="-119582"/>
            </a:stretch>
          </a:blipFill>
        </p:spPr>
      </p:sp>
      <p:sp>
        <p:nvSpPr>
          <p:cNvPr name="TextBox 4" id="4"/>
          <p:cNvSpPr txBox="true"/>
          <p:nvPr/>
        </p:nvSpPr>
        <p:spPr>
          <a:xfrm rot="0">
            <a:off x="1028700" y="3197165"/>
            <a:ext cx="16078444" cy="2581275"/>
          </a:xfrm>
          <a:prstGeom prst="rect">
            <a:avLst/>
          </a:prstGeom>
        </p:spPr>
        <p:txBody>
          <a:bodyPr anchor="t" rtlCol="false" tIns="0" lIns="0" bIns="0" rIns="0">
            <a:spAutoFit/>
          </a:bodyPr>
          <a:lstStyle/>
          <a:p>
            <a:pPr>
              <a:lnSpc>
                <a:spcPts val="21000"/>
              </a:lnSpc>
            </a:pPr>
            <a:r>
              <a:rPr lang="en-US" sz="15000">
                <a:solidFill>
                  <a:srgbClr val="FFFFFF"/>
                </a:solidFill>
                <a:latin typeface="Cachet Pro 1"/>
              </a:rPr>
              <a:t>REGISTRATION</a:t>
            </a:r>
          </a:p>
        </p:txBody>
      </p:sp>
      <p:sp>
        <p:nvSpPr>
          <p:cNvPr name="TextBox 5" id="5"/>
          <p:cNvSpPr txBox="true"/>
          <p:nvPr/>
        </p:nvSpPr>
        <p:spPr>
          <a:xfrm rot="0">
            <a:off x="1028700" y="5692715"/>
            <a:ext cx="16078444" cy="771525"/>
          </a:xfrm>
          <a:prstGeom prst="rect">
            <a:avLst/>
          </a:prstGeom>
        </p:spPr>
        <p:txBody>
          <a:bodyPr anchor="t" rtlCol="false" tIns="0" lIns="0" bIns="0" rIns="0">
            <a:spAutoFit/>
          </a:bodyPr>
          <a:lstStyle/>
          <a:p>
            <a:pPr>
              <a:lnSpc>
                <a:spcPts val="6300"/>
              </a:lnSpc>
            </a:pPr>
            <a:r>
              <a:rPr lang="en-US" sz="4500">
                <a:solidFill>
                  <a:srgbClr val="FFFFFF"/>
                </a:solidFill>
                <a:latin typeface="Cachet Pro 1"/>
              </a:rPr>
              <a:t>HOW DO I SIGN UP?</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C6168D">
                <a:alpha val="100000"/>
              </a:srgbClr>
            </a:gs>
            <a:gs pos="100000">
              <a:srgbClr val="92278F">
                <a:alpha val="100000"/>
              </a:srgbClr>
            </a:gs>
          </a:gsLst>
          <a:path path="circle">
            <a:fillToRect l="0" r="100000" t="0" b="100000"/>
          </a:path>
          <a:tileRect r="0" l="-100000" b="0" t="-100000"/>
        </a:gradFill>
      </p:bgPr>
    </p:bg>
    <p:spTree>
      <p:nvGrpSpPr>
        <p:cNvPr id="1" name=""/>
        <p:cNvGrpSpPr/>
        <p:nvPr/>
      </p:nvGrpSpPr>
      <p:grpSpPr>
        <a:xfrm>
          <a:off x="0" y="0"/>
          <a:ext cx="0" cy="0"/>
          <a:chOff x="0" y="0"/>
          <a:chExt cx="0" cy="0"/>
        </a:xfrm>
      </p:grpSpPr>
      <p:sp>
        <p:nvSpPr>
          <p:cNvPr name="TextBox 2" id="2"/>
          <p:cNvSpPr txBox="true"/>
          <p:nvPr/>
        </p:nvSpPr>
        <p:spPr>
          <a:xfrm rot="0">
            <a:off x="1033462" y="838200"/>
            <a:ext cx="16230600" cy="1708151"/>
          </a:xfrm>
          <a:prstGeom prst="rect">
            <a:avLst/>
          </a:prstGeom>
        </p:spPr>
        <p:txBody>
          <a:bodyPr anchor="t" rtlCol="false" tIns="0" lIns="0" bIns="0" rIns="0">
            <a:spAutoFit/>
          </a:bodyPr>
          <a:lstStyle/>
          <a:p>
            <a:pPr>
              <a:lnSpc>
                <a:spcPts val="13999"/>
              </a:lnSpc>
            </a:pPr>
            <a:r>
              <a:rPr lang="en-US" sz="9999">
                <a:solidFill>
                  <a:srgbClr val="FFFFFF"/>
                </a:solidFill>
                <a:latin typeface="Cachet Pro 1"/>
              </a:rPr>
              <a:t>HOW DO I GET INVOLVED ?</a:t>
            </a:r>
          </a:p>
        </p:txBody>
      </p:sp>
      <p:sp>
        <p:nvSpPr>
          <p:cNvPr name="Freeform 3" id="3"/>
          <p:cNvSpPr/>
          <p:nvPr/>
        </p:nvSpPr>
        <p:spPr>
          <a:xfrm flipH="false" flipV="false" rot="0">
            <a:off x="8715947" y="8534456"/>
            <a:ext cx="9339217" cy="1447687"/>
          </a:xfrm>
          <a:custGeom>
            <a:avLst/>
            <a:gdLst/>
            <a:ahLst/>
            <a:cxnLst/>
            <a:rect r="r" b="b" t="t" l="l"/>
            <a:pathLst>
              <a:path h="1447687" w="9339217">
                <a:moveTo>
                  <a:pt x="0" y="0"/>
                </a:moveTo>
                <a:lnTo>
                  <a:pt x="9339218" y="0"/>
                </a:lnTo>
                <a:lnTo>
                  <a:pt x="9339218" y="1447688"/>
                </a:lnTo>
                <a:lnTo>
                  <a:pt x="0" y="1447688"/>
                </a:lnTo>
                <a:lnTo>
                  <a:pt x="0" y="0"/>
                </a:lnTo>
                <a:close/>
              </a:path>
            </a:pathLst>
          </a:custGeom>
          <a:blipFill>
            <a:blip r:embed="rId2"/>
            <a:stretch>
              <a:fillRect l="0" t="-102973" r="0" b="-119582"/>
            </a:stretch>
          </a:blipFill>
        </p:spPr>
      </p:sp>
      <p:sp>
        <p:nvSpPr>
          <p:cNvPr name="TextBox 4" id="4"/>
          <p:cNvSpPr txBox="true"/>
          <p:nvPr/>
        </p:nvSpPr>
        <p:spPr>
          <a:xfrm rot="0">
            <a:off x="839945" y="2701886"/>
            <a:ext cx="16230600" cy="5728335"/>
          </a:xfrm>
          <a:prstGeom prst="rect">
            <a:avLst/>
          </a:prstGeom>
        </p:spPr>
        <p:txBody>
          <a:bodyPr anchor="t" rtlCol="false" tIns="0" lIns="0" bIns="0" rIns="0">
            <a:spAutoFit/>
          </a:bodyPr>
          <a:lstStyle/>
          <a:p>
            <a:pPr marL="777240" indent="-388620" lvl="1">
              <a:lnSpc>
                <a:spcPts val="5040"/>
              </a:lnSpc>
              <a:buFont typeface="Arial"/>
              <a:buChar char="•"/>
            </a:pPr>
            <a:r>
              <a:rPr lang="en-US" sz="3600">
                <a:solidFill>
                  <a:srgbClr val="FFFFFF"/>
                </a:solidFill>
                <a:latin typeface="Cachet Pro 2"/>
              </a:rPr>
              <a:t>Register and pay program registration on the State Website at </a:t>
            </a:r>
            <a:r>
              <a:rPr lang="en-US" sz="3600" u="sng">
                <a:solidFill>
                  <a:srgbClr val="FFFFFF"/>
                </a:solidFill>
                <a:latin typeface="Cachet Pro 2"/>
                <a:hlinkClick r:id="rId3" tooltip="http://ymcatexasyg.org/registration/"/>
              </a:rPr>
              <a:t>ymcatexasyg.org/registration/</a:t>
            </a:r>
          </a:p>
          <a:p>
            <a:pPr marL="1554480" indent="-518160" lvl="2">
              <a:lnSpc>
                <a:spcPts val="5040"/>
              </a:lnSpc>
              <a:buFont typeface="Arial"/>
              <a:buChar char="⚬"/>
            </a:pPr>
            <a:r>
              <a:rPr lang="en-US" sz="3600">
                <a:solidFill>
                  <a:srgbClr val="FFFFFF"/>
                </a:solidFill>
                <a:latin typeface="Cachet Pro 2"/>
              </a:rPr>
              <a:t>Student can work with their </a:t>
            </a:r>
            <a:r>
              <a:rPr lang="en-US" sz="3600">
                <a:solidFill>
                  <a:srgbClr val="FFFFFF"/>
                </a:solidFill>
                <a:latin typeface="Cachet Pro 2"/>
                <a:hlinkClick r:id="rId4" tooltip="https://ymcatexasyg.org/about/staff/"/>
              </a:rPr>
              <a:t>District Director</a:t>
            </a:r>
            <a:r>
              <a:rPr lang="en-US" sz="3600">
                <a:solidFill>
                  <a:srgbClr val="FFFFFF"/>
                </a:solidFill>
                <a:latin typeface="Cachet Pro 2"/>
              </a:rPr>
              <a:t> and local Y to inquire about any philanthropic support</a:t>
            </a:r>
          </a:p>
          <a:p>
            <a:pPr marL="777240" indent="-388620" lvl="1">
              <a:lnSpc>
                <a:spcPts val="5040"/>
              </a:lnSpc>
              <a:buFont typeface="Arial"/>
              <a:buChar char="•"/>
            </a:pPr>
            <a:r>
              <a:rPr lang="en-US" sz="3600">
                <a:solidFill>
                  <a:srgbClr val="FFFFFF"/>
                </a:solidFill>
                <a:latin typeface="Cachet Pro 2"/>
              </a:rPr>
              <a:t>Attend Club Practices</a:t>
            </a:r>
          </a:p>
          <a:p>
            <a:pPr marL="777240" indent="-388620" lvl="1">
              <a:lnSpc>
                <a:spcPts val="5040"/>
              </a:lnSpc>
              <a:buFont typeface="Arial"/>
              <a:buChar char="•"/>
            </a:pPr>
            <a:r>
              <a:rPr lang="en-US" sz="3600">
                <a:solidFill>
                  <a:srgbClr val="FFFFFF"/>
                </a:solidFill>
                <a:latin typeface="Cachet Pro 2"/>
              </a:rPr>
              <a:t>Practice, practice, and practice </a:t>
            </a:r>
          </a:p>
          <a:p>
            <a:pPr marL="777240" indent="-388620" lvl="1">
              <a:lnSpc>
                <a:spcPts val="5040"/>
              </a:lnSpc>
              <a:buFont typeface="Arial"/>
              <a:buChar char="•"/>
            </a:pPr>
            <a:r>
              <a:rPr lang="en-US" sz="3600">
                <a:solidFill>
                  <a:srgbClr val="FFFFFF"/>
                </a:solidFill>
                <a:latin typeface="Cachet Pro 2"/>
              </a:rPr>
              <a:t>Mark your calendar for all our important dates and deadlines</a:t>
            </a:r>
          </a:p>
          <a:p>
            <a:pPr>
              <a:lnSpc>
                <a:spcPts val="5040"/>
              </a:lnSpc>
            </a:pPr>
          </a:p>
          <a:p>
            <a:pPr>
              <a:lnSpc>
                <a:spcPts val="5040"/>
              </a:lnSpc>
            </a:pPr>
          </a:p>
        </p:txBody>
      </p:sp>
    </p:spTree>
  </p:cSld>
  <p:clrMapOvr>
    <a:masterClrMapping/>
  </p:clrMapOvr>
  <p:transition spd="fast">
    <p:fade/>
  </p:transition>
</p:sld>
</file>

<file path=ppt/slides/slide2.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C6168D">
                <a:alpha val="100000"/>
              </a:srgbClr>
            </a:gs>
            <a:gs pos="100000">
              <a:srgbClr val="92278F">
                <a:alpha val="100000"/>
              </a:srgbClr>
            </a:gs>
          </a:gsLst>
          <a:path path="circle">
            <a:fillToRect l="0" r="100000" t="0" b="100000"/>
          </a:path>
          <a:tileRect r="0" l="-100000" b="0" t="-100000"/>
        </a:gradFill>
      </p:bgPr>
    </p:bg>
    <p:spTree>
      <p:nvGrpSpPr>
        <p:cNvPr id="1" name=""/>
        <p:cNvGrpSpPr/>
        <p:nvPr/>
      </p:nvGrpSpPr>
      <p:grpSpPr>
        <a:xfrm>
          <a:off x="0" y="0"/>
          <a:ext cx="0" cy="0"/>
          <a:chOff x="0" y="0"/>
          <a:chExt cx="0" cy="0"/>
        </a:xfrm>
      </p:grpSpPr>
      <p:sp>
        <p:nvSpPr>
          <p:cNvPr name="Freeform 2" id="2"/>
          <p:cNvSpPr/>
          <p:nvPr/>
        </p:nvSpPr>
        <p:spPr>
          <a:xfrm flipH="false" flipV="false" rot="0">
            <a:off x="0" y="-216021"/>
            <a:ext cx="18288000" cy="10617321"/>
          </a:xfrm>
          <a:custGeom>
            <a:avLst/>
            <a:gdLst/>
            <a:ahLst/>
            <a:cxnLst/>
            <a:rect r="r" b="b" t="t" l="l"/>
            <a:pathLst>
              <a:path h="10617321" w="18288000">
                <a:moveTo>
                  <a:pt x="0" y="0"/>
                </a:moveTo>
                <a:lnTo>
                  <a:pt x="18288000" y="0"/>
                </a:lnTo>
                <a:lnTo>
                  <a:pt x="18288000" y="10617321"/>
                </a:lnTo>
                <a:lnTo>
                  <a:pt x="0" y="10617321"/>
                </a:lnTo>
                <a:lnTo>
                  <a:pt x="0" y="0"/>
                </a:lnTo>
                <a:close/>
              </a:path>
            </a:pathLst>
          </a:custGeom>
          <a:blipFill>
            <a:blip r:embed="rId2">
              <a:alphaModFix amt="29000"/>
            </a:blip>
            <a:stretch>
              <a:fillRect l="-5384" t="-57634" r="-21469" b="-60745"/>
            </a:stretch>
          </a:blipFill>
        </p:spPr>
      </p:sp>
      <p:sp>
        <p:nvSpPr>
          <p:cNvPr name="Freeform 3" id="3"/>
          <p:cNvSpPr/>
          <p:nvPr/>
        </p:nvSpPr>
        <p:spPr>
          <a:xfrm flipH="false" flipV="false" rot="0">
            <a:off x="8715947" y="8534456"/>
            <a:ext cx="9339217" cy="1447687"/>
          </a:xfrm>
          <a:custGeom>
            <a:avLst/>
            <a:gdLst/>
            <a:ahLst/>
            <a:cxnLst/>
            <a:rect r="r" b="b" t="t" l="l"/>
            <a:pathLst>
              <a:path h="1447687" w="9339217">
                <a:moveTo>
                  <a:pt x="0" y="0"/>
                </a:moveTo>
                <a:lnTo>
                  <a:pt x="9339218" y="0"/>
                </a:lnTo>
                <a:lnTo>
                  <a:pt x="9339218" y="1447688"/>
                </a:lnTo>
                <a:lnTo>
                  <a:pt x="0" y="1447688"/>
                </a:lnTo>
                <a:lnTo>
                  <a:pt x="0" y="0"/>
                </a:lnTo>
                <a:close/>
              </a:path>
            </a:pathLst>
          </a:custGeom>
          <a:blipFill>
            <a:blip r:embed="rId3"/>
            <a:stretch>
              <a:fillRect l="0" t="-102973" r="0" b="-119582"/>
            </a:stretch>
          </a:blipFill>
        </p:spPr>
      </p:sp>
      <p:grpSp>
        <p:nvGrpSpPr>
          <p:cNvPr name="Group 4" id="4"/>
          <p:cNvGrpSpPr>
            <a:grpSpLocks noChangeAspect="true"/>
          </p:cNvGrpSpPr>
          <p:nvPr/>
        </p:nvGrpSpPr>
        <p:grpSpPr>
          <a:xfrm rot="0">
            <a:off x="1186265" y="3332483"/>
            <a:ext cx="3571187" cy="3571172"/>
            <a:chOff x="0" y="0"/>
            <a:chExt cx="6350000" cy="6349975"/>
          </a:xfrm>
        </p:grpSpPr>
        <p:sp>
          <p:nvSpPr>
            <p:cNvPr name="Freeform 5" id="5"/>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000000">
                <a:alpha val="0"/>
              </a:srgbClr>
            </a:solidFill>
            <a:ln w="12700">
              <a:solidFill>
                <a:srgbClr val="000000"/>
              </a:solidFill>
            </a:ln>
          </p:spPr>
        </p:sp>
      </p:grpSp>
      <p:sp>
        <p:nvSpPr>
          <p:cNvPr name="TextBox 6" id="6"/>
          <p:cNvSpPr txBox="true"/>
          <p:nvPr/>
        </p:nvSpPr>
        <p:spPr>
          <a:xfrm rot="0">
            <a:off x="1028700" y="838200"/>
            <a:ext cx="16230600" cy="1708151"/>
          </a:xfrm>
          <a:prstGeom prst="rect">
            <a:avLst/>
          </a:prstGeom>
        </p:spPr>
        <p:txBody>
          <a:bodyPr anchor="t" rtlCol="false" tIns="0" lIns="0" bIns="0" rIns="0">
            <a:spAutoFit/>
          </a:bodyPr>
          <a:lstStyle/>
          <a:p>
            <a:pPr>
              <a:lnSpc>
                <a:spcPts val="13999"/>
              </a:lnSpc>
            </a:pPr>
            <a:r>
              <a:rPr lang="en-US" sz="9999">
                <a:solidFill>
                  <a:srgbClr val="FFFFFF"/>
                </a:solidFill>
                <a:latin typeface="Cachet Pro 1"/>
              </a:rPr>
              <a:t>CLUB OFFICERS</a:t>
            </a:r>
          </a:p>
        </p:txBody>
      </p:sp>
      <p:grpSp>
        <p:nvGrpSpPr>
          <p:cNvPr name="Group 7" id="7"/>
          <p:cNvGrpSpPr>
            <a:grpSpLocks noChangeAspect="true"/>
          </p:cNvGrpSpPr>
          <p:nvPr/>
        </p:nvGrpSpPr>
        <p:grpSpPr>
          <a:xfrm rot="0">
            <a:off x="5302325" y="3332483"/>
            <a:ext cx="3571187" cy="3571172"/>
            <a:chOff x="0" y="0"/>
            <a:chExt cx="6350000" cy="6349975"/>
          </a:xfrm>
        </p:grpSpPr>
        <p:sp>
          <p:nvSpPr>
            <p:cNvPr name="Freeform 8" id="8"/>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000000">
                <a:alpha val="0"/>
              </a:srgbClr>
            </a:solidFill>
            <a:ln w="12700">
              <a:solidFill>
                <a:srgbClr val="000000"/>
              </a:solidFill>
            </a:ln>
          </p:spPr>
        </p:sp>
      </p:grpSp>
      <p:grpSp>
        <p:nvGrpSpPr>
          <p:cNvPr name="Group 9" id="9"/>
          <p:cNvGrpSpPr>
            <a:grpSpLocks noChangeAspect="true"/>
          </p:cNvGrpSpPr>
          <p:nvPr/>
        </p:nvGrpSpPr>
        <p:grpSpPr>
          <a:xfrm rot="0">
            <a:off x="9416437" y="3281623"/>
            <a:ext cx="3571187" cy="3571172"/>
            <a:chOff x="0" y="0"/>
            <a:chExt cx="6350000" cy="6349975"/>
          </a:xfrm>
        </p:grpSpPr>
        <p:sp>
          <p:nvSpPr>
            <p:cNvPr name="Freeform 10" id="10"/>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000000">
                <a:alpha val="0"/>
              </a:srgbClr>
            </a:solidFill>
            <a:ln w="12700">
              <a:solidFill>
                <a:srgbClr val="000000"/>
              </a:solidFill>
            </a:ln>
          </p:spPr>
        </p:sp>
      </p:grpSp>
      <p:grpSp>
        <p:nvGrpSpPr>
          <p:cNvPr name="Group 11" id="11"/>
          <p:cNvGrpSpPr>
            <a:grpSpLocks noChangeAspect="true"/>
          </p:cNvGrpSpPr>
          <p:nvPr/>
        </p:nvGrpSpPr>
        <p:grpSpPr>
          <a:xfrm rot="0">
            <a:off x="13530549" y="3281623"/>
            <a:ext cx="3571187" cy="3571172"/>
            <a:chOff x="0" y="0"/>
            <a:chExt cx="6350000" cy="6349975"/>
          </a:xfrm>
        </p:grpSpPr>
        <p:sp>
          <p:nvSpPr>
            <p:cNvPr name="Freeform 12" id="12"/>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000000">
                <a:alpha val="0"/>
              </a:srgbClr>
            </a:solidFill>
            <a:ln w="12700">
              <a:solidFill>
                <a:srgbClr val="000000"/>
              </a:solidFill>
            </a:ln>
          </p:spPr>
        </p:sp>
      </p:grpSp>
      <p:sp>
        <p:nvSpPr>
          <p:cNvPr name="TextBox 13" id="13"/>
          <p:cNvSpPr txBox="true"/>
          <p:nvPr/>
        </p:nvSpPr>
        <p:spPr>
          <a:xfrm rot="0">
            <a:off x="9139238" y="4274503"/>
            <a:ext cx="9525" cy="1566544"/>
          </a:xfrm>
          <a:prstGeom prst="rect">
            <a:avLst/>
          </a:prstGeom>
        </p:spPr>
        <p:txBody>
          <a:bodyPr anchor="t" rtlCol="false" tIns="0" lIns="0" bIns="0" rIns="0">
            <a:spAutoFit/>
          </a:bodyPr>
          <a:lstStyle/>
          <a:p>
            <a:pPr algn="ctr">
              <a:lnSpc>
                <a:spcPts val="12880"/>
              </a:lnSpc>
            </a:pPr>
          </a:p>
        </p:txBody>
      </p:sp>
      <p:grpSp>
        <p:nvGrpSpPr>
          <p:cNvPr name="Group 14" id="14"/>
          <p:cNvGrpSpPr/>
          <p:nvPr/>
        </p:nvGrpSpPr>
        <p:grpSpPr>
          <a:xfrm rot="0">
            <a:off x="2117525" y="7264400"/>
            <a:ext cx="1708666" cy="1139190"/>
            <a:chOff x="0" y="0"/>
            <a:chExt cx="2278221" cy="1518920"/>
          </a:xfrm>
        </p:grpSpPr>
        <p:sp>
          <p:nvSpPr>
            <p:cNvPr name="TextBox 15" id="15"/>
            <p:cNvSpPr txBox="true"/>
            <p:nvPr/>
          </p:nvSpPr>
          <p:spPr>
            <a:xfrm rot="0">
              <a:off x="325279" y="-142875"/>
              <a:ext cx="1627664" cy="871855"/>
            </a:xfrm>
            <a:prstGeom prst="rect">
              <a:avLst/>
            </a:prstGeom>
          </p:spPr>
          <p:txBody>
            <a:bodyPr anchor="t" rtlCol="false" tIns="0" lIns="0" bIns="0" rIns="0">
              <a:spAutoFit/>
            </a:bodyPr>
            <a:lstStyle/>
            <a:p>
              <a:pPr algn="ctr">
                <a:lnSpc>
                  <a:spcPts val="5040"/>
                </a:lnSpc>
              </a:pPr>
              <a:r>
                <a:rPr lang="en-US" sz="3600">
                  <a:solidFill>
                    <a:srgbClr val="FFFFFF"/>
                  </a:solidFill>
                  <a:latin typeface="Cachet Std"/>
                </a:rPr>
                <a:t>NAME</a:t>
              </a:r>
            </a:p>
          </p:txBody>
        </p:sp>
        <p:sp>
          <p:nvSpPr>
            <p:cNvPr name="TextBox 16" id="16"/>
            <p:cNvSpPr txBox="true"/>
            <p:nvPr/>
          </p:nvSpPr>
          <p:spPr>
            <a:xfrm rot="0">
              <a:off x="0" y="647065"/>
              <a:ext cx="2278221" cy="871855"/>
            </a:xfrm>
            <a:prstGeom prst="rect">
              <a:avLst/>
            </a:prstGeom>
          </p:spPr>
          <p:txBody>
            <a:bodyPr anchor="t" rtlCol="false" tIns="0" lIns="0" bIns="0" rIns="0">
              <a:spAutoFit/>
            </a:bodyPr>
            <a:lstStyle/>
            <a:p>
              <a:pPr algn="ctr">
                <a:lnSpc>
                  <a:spcPts val="5040"/>
                </a:lnSpc>
              </a:pPr>
              <a:r>
                <a:rPr lang="en-US" sz="3600">
                  <a:solidFill>
                    <a:srgbClr val="FFFFFF"/>
                  </a:solidFill>
                  <a:latin typeface="Cachet Std"/>
                </a:rPr>
                <a:t>Position</a:t>
              </a:r>
            </a:p>
          </p:txBody>
        </p:sp>
      </p:grpSp>
      <p:grpSp>
        <p:nvGrpSpPr>
          <p:cNvPr name="Group 17" id="17"/>
          <p:cNvGrpSpPr/>
          <p:nvPr/>
        </p:nvGrpSpPr>
        <p:grpSpPr>
          <a:xfrm rot="0">
            <a:off x="6233586" y="7264400"/>
            <a:ext cx="1708666" cy="1139190"/>
            <a:chOff x="0" y="0"/>
            <a:chExt cx="2278221" cy="1518920"/>
          </a:xfrm>
        </p:grpSpPr>
        <p:sp>
          <p:nvSpPr>
            <p:cNvPr name="TextBox 18" id="18"/>
            <p:cNvSpPr txBox="true"/>
            <p:nvPr/>
          </p:nvSpPr>
          <p:spPr>
            <a:xfrm rot="0">
              <a:off x="325279" y="-142875"/>
              <a:ext cx="1627664" cy="871855"/>
            </a:xfrm>
            <a:prstGeom prst="rect">
              <a:avLst/>
            </a:prstGeom>
          </p:spPr>
          <p:txBody>
            <a:bodyPr anchor="t" rtlCol="false" tIns="0" lIns="0" bIns="0" rIns="0">
              <a:spAutoFit/>
            </a:bodyPr>
            <a:lstStyle/>
            <a:p>
              <a:pPr algn="ctr">
                <a:lnSpc>
                  <a:spcPts val="5040"/>
                </a:lnSpc>
              </a:pPr>
              <a:r>
                <a:rPr lang="en-US" sz="3600">
                  <a:solidFill>
                    <a:srgbClr val="FFFFFF"/>
                  </a:solidFill>
                  <a:latin typeface="Cachet Std"/>
                </a:rPr>
                <a:t>NAME</a:t>
              </a:r>
            </a:p>
          </p:txBody>
        </p:sp>
        <p:sp>
          <p:nvSpPr>
            <p:cNvPr name="TextBox 19" id="19"/>
            <p:cNvSpPr txBox="true"/>
            <p:nvPr/>
          </p:nvSpPr>
          <p:spPr>
            <a:xfrm rot="0">
              <a:off x="0" y="647065"/>
              <a:ext cx="2278221" cy="871855"/>
            </a:xfrm>
            <a:prstGeom prst="rect">
              <a:avLst/>
            </a:prstGeom>
          </p:spPr>
          <p:txBody>
            <a:bodyPr anchor="t" rtlCol="false" tIns="0" lIns="0" bIns="0" rIns="0">
              <a:spAutoFit/>
            </a:bodyPr>
            <a:lstStyle/>
            <a:p>
              <a:pPr algn="ctr">
                <a:lnSpc>
                  <a:spcPts val="5040"/>
                </a:lnSpc>
              </a:pPr>
              <a:r>
                <a:rPr lang="en-US" sz="3600">
                  <a:solidFill>
                    <a:srgbClr val="FFFFFF"/>
                  </a:solidFill>
                  <a:latin typeface="Cachet Std"/>
                </a:rPr>
                <a:t>Position</a:t>
              </a:r>
            </a:p>
          </p:txBody>
        </p:sp>
      </p:grpSp>
      <p:grpSp>
        <p:nvGrpSpPr>
          <p:cNvPr name="Group 20" id="20"/>
          <p:cNvGrpSpPr/>
          <p:nvPr/>
        </p:nvGrpSpPr>
        <p:grpSpPr>
          <a:xfrm rot="0">
            <a:off x="10349646" y="7264400"/>
            <a:ext cx="1708666" cy="1139190"/>
            <a:chOff x="0" y="0"/>
            <a:chExt cx="2278221" cy="1518920"/>
          </a:xfrm>
        </p:grpSpPr>
        <p:sp>
          <p:nvSpPr>
            <p:cNvPr name="TextBox 21" id="21"/>
            <p:cNvSpPr txBox="true"/>
            <p:nvPr/>
          </p:nvSpPr>
          <p:spPr>
            <a:xfrm rot="0">
              <a:off x="325279" y="-142875"/>
              <a:ext cx="1627664" cy="871855"/>
            </a:xfrm>
            <a:prstGeom prst="rect">
              <a:avLst/>
            </a:prstGeom>
          </p:spPr>
          <p:txBody>
            <a:bodyPr anchor="t" rtlCol="false" tIns="0" lIns="0" bIns="0" rIns="0">
              <a:spAutoFit/>
            </a:bodyPr>
            <a:lstStyle/>
            <a:p>
              <a:pPr algn="ctr">
                <a:lnSpc>
                  <a:spcPts val="5040"/>
                </a:lnSpc>
              </a:pPr>
              <a:r>
                <a:rPr lang="en-US" sz="3600">
                  <a:solidFill>
                    <a:srgbClr val="FFFFFF"/>
                  </a:solidFill>
                  <a:latin typeface="Cachet Std"/>
                </a:rPr>
                <a:t>NAME</a:t>
              </a:r>
            </a:p>
          </p:txBody>
        </p:sp>
        <p:sp>
          <p:nvSpPr>
            <p:cNvPr name="TextBox 22" id="22"/>
            <p:cNvSpPr txBox="true"/>
            <p:nvPr/>
          </p:nvSpPr>
          <p:spPr>
            <a:xfrm rot="0">
              <a:off x="0" y="647065"/>
              <a:ext cx="2278221" cy="871855"/>
            </a:xfrm>
            <a:prstGeom prst="rect">
              <a:avLst/>
            </a:prstGeom>
          </p:spPr>
          <p:txBody>
            <a:bodyPr anchor="t" rtlCol="false" tIns="0" lIns="0" bIns="0" rIns="0">
              <a:spAutoFit/>
            </a:bodyPr>
            <a:lstStyle/>
            <a:p>
              <a:pPr algn="ctr">
                <a:lnSpc>
                  <a:spcPts val="5040"/>
                </a:lnSpc>
              </a:pPr>
              <a:r>
                <a:rPr lang="en-US" sz="3600">
                  <a:solidFill>
                    <a:srgbClr val="FFFFFF"/>
                  </a:solidFill>
                  <a:latin typeface="Cachet Std"/>
                </a:rPr>
                <a:t>Position</a:t>
              </a:r>
            </a:p>
          </p:txBody>
        </p:sp>
      </p:grpSp>
      <p:grpSp>
        <p:nvGrpSpPr>
          <p:cNvPr name="Group 23" id="23"/>
          <p:cNvGrpSpPr/>
          <p:nvPr/>
        </p:nvGrpSpPr>
        <p:grpSpPr>
          <a:xfrm rot="0">
            <a:off x="14461809" y="7264400"/>
            <a:ext cx="1708666" cy="1139190"/>
            <a:chOff x="0" y="0"/>
            <a:chExt cx="2278221" cy="1518920"/>
          </a:xfrm>
        </p:grpSpPr>
        <p:sp>
          <p:nvSpPr>
            <p:cNvPr name="TextBox 24" id="24"/>
            <p:cNvSpPr txBox="true"/>
            <p:nvPr/>
          </p:nvSpPr>
          <p:spPr>
            <a:xfrm rot="0">
              <a:off x="325279" y="-142875"/>
              <a:ext cx="1627664" cy="871855"/>
            </a:xfrm>
            <a:prstGeom prst="rect">
              <a:avLst/>
            </a:prstGeom>
          </p:spPr>
          <p:txBody>
            <a:bodyPr anchor="t" rtlCol="false" tIns="0" lIns="0" bIns="0" rIns="0">
              <a:spAutoFit/>
            </a:bodyPr>
            <a:lstStyle/>
            <a:p>
              <a:pPr algn="ctr">
                <a:lnSpc>
                  <a:spcPts val="5040"/>
                </a:lnSpc>
              </a:pPr>
              <a:r>
                <a:rPr lang="en-US" sz="3600">
                  <a:solidFill>
                    <a:srgbClr val="FFFFFF"/>
                  </a:solidFill>
                  <a:latin typeface="Cachet Std"/>
                </a:rPr>
                <a:t>NAME</a:t>
              </a:r>
            </a:p>
          </p:txBody>
        </p:sp>
        <p:sp>
          <p:nvSpPr>
            <p:cNvPr name="TextBox 25" id="25"/>
            <p:cNvSpPr txBox="true"/>
            <p:nvPr/>
          </p:nvSpPr>
          <p:spPr>
            <a:xfrm rot="0">
              <a:off x="0" y="647065"/>
              <a:ext cx="2278221" cy="871855"/>
            </a:xfrm>
            <a:prstGeom prst="rect">
              <a:avLst/>
            </a:prstGeom>
          </p:spPr>
          <p:txBody>
            <a:bodyPr anchor="t" rtlCol="false" tIns="0" lIns="0" bIns="0" rIns="0">
              <a:spAutoFit/>
            </a:bodyPr>
            <a:lstStyle/>
            <a:p>
              <a:pPr algn="ctr">
                <a:lnSpc>
                  <a:spcPts val="5040"/>
                </a:lnSpc>
              </a:pPr>
              <a:r>
                <a:rPr lang="en-US" sz="3600">
                  <a:solidFill>
                    <a:srgbClr val="FFFFFF"/>
                  </a:solidFill>
                  <a:latin typeface="Cachet Std"/>
                </a:rPr>
                <a:t>Position</a:t>
              </a:r>
            </a:p>
          </p:txBody>
        </p:sp>
      </p:grpSp>
    </p:spTree>
  </p:cSld>
  <p:clrMapOvr>
    <a:masterClrMapping/>
  </p:clrMapOvr>
  <p:transition spd="fast">
    <p:fade/>
  </p:transition>
</p:sld>
</file>

<file path=ppt/slides/slide20.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C6168D">
                <a:alpha val="100000"/>
              </a:srgbClr>
            </a:gs>
            <a:gs pos="100000">
              <a:srgbClr val="92278F">
                <a:alpha val="100000"/>
              </a:srgbClr>
            </a:gs>
          </a:gsLst>
          <a:path path="circle">
            <a:fillToRect l="0" r="100000" t="0" b="100000"/>
          </a:path>
          <a:tileRect r="0" l="-100000" b="0" t="-100000"/>
        </a:gra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29000"/>
            </a:blip>
            <a:stretch>
              <a:fillRect l="-5384" t="-62696" r="-21469" b="-62696"/>
            </a:stretch>
          </a:blipFill>
        </p:spPr>
      </p:sp>
      <p:sp>
        <p:nvSpPr>
          <p:cNvPr name="Freeform 3" id="3"/>
          <p:cNvSpPr/>
          <p:nvPr/>
        </p:nvSpPr>
        <p:spPr>
          <a:xfrm flipH="false" flipV="false" rot="0">
            <a:off x="8715947" y="8534456"/>
            <a:ext cx="9339217" cy="1447687"/>
          </a:xfrm>
          <a:custGeom>
            <a:avLst/>
            <a:gdLst/>
            <a:ahLst/>
            <a:cxnLst/>
            <a:rect r="r" b="b" t="t" l="l"/>
            <a:pathLst>
              <a:path h="1447687" w="9339217">
                <a:moveTo>
                  <a:pt x="0" y="0"/>
                </a:moveTo>
                <a:lnTo>
                  <a:pt x="9339218" y="0"/>
                </a:lnTo>
                <a:lnTo>
                  <a:pt x="9339218" y="1447688"/>
                </a:lnTo>
                <a:lnTo>
                  <a:pt x="0" y="1447688"/>
                </a:lnTo>
                <a:lnTo>
                  <a:pt x="0" y="0"/>
                </a:lnTo>
                <a:close/>
              </a:path>
            </a:pathLst>
          </a:custGeom>
          <a:blipFill>
            <a:blip r:embed="rId3"/>
            <a:stretch>
              <a:fillRect l="0" t="-102973" r="0" b="-119582"/>
            </a:stretch>
          </a:blipFill>
        </p:spPr>
      </p:sp>
      <p:sp>
        <p:nvSpPr>
          <p:cNvPr name="TextBox 4" id="4"/>
          <p:cNvSpPr txBox="true"/>
          <p:nvPr/>
        </p:nvSpPr>
        <p:spPr>
          <a:xfrm rot="0">
            <a:off x="821425" y="4308475"/>
            <a:ext cx="8693405" cy="1708151"/>
          </a:xfrm>
          <a:prstGeom prst="rect">
            <a:avLst/>
          </a:prstGeom>
        </p:spPr>
        <p:txBody>
          <a:bodyPr anchor="t" rtlCol="false" tIns="0" lIns="0" bIns="0" rIns="0">
            <a:spAutoFit/>
          </a:bodyPr>
          <a:lstStyle/>
          <a:p>
            <a:pPr>
              <a:lnSpc>
                <a:spcPts val="13999"/>
              </a:lnSpc>
            </a:pPr>
            <a:r>
              <a:rPr lang="en-US" sz="9999">
                <a:solidFill>
                  <a:srgbClr val="FFFFFF"/>
                </a:solidFill>
                <a:latin typeface="Cachet Pro 1"/>
              </a:rPr>
              <a:t>QUESTIONS?</a:t>
            </a:r>
          </a:p>
        </p:txBody>
      </p:sp>
      <p:sp>
        <p:nvSpPr>
          <p:cNvPr name="TextBox 5" id="5"/>
          <p:cNvSpPr txBox="true"/>
          <p:nvPr/>
        </p:nvSpPr>
        <p:spPr>
          <a:xfrm rot="0">
            <a:off x="821425" y="6293314"/>
            <a:ext cx="7164123" cy="2604135"/>
          </a:xfrm>
          <a:prstGeom prst="rect">
            <a:avLst/>
          </a:prstGeom>
        </p:spPr>
        <p:txBody>
          <a:bodyPr anchor="t" rtlCol="false" tIns="0" lIns="0" bIns="0" rIns="0">
            <a:spAutoFit/>
          </a:bodyPr>
          <a:lstStyle/>
          <a:p>
            <a:pPr>
              <a:lnSpc>
                <a:spcPts val="5040"/>
              </a:lnSpc>
            </a:pPr>
            <a:r>
              <a:rPr lang="en-US" sz="3600" u="sng">
                <a:solidFill>
                  <a:srgbClr val="FFFFFF"/>
                </a:solidFill>
                <a:latin typeface="Cachet Std"/>
              </a:rPr>
              <a:t>CONTACT INFO</a:t>
            </a:r>
          </a:p>
          <a:p>
            <a:pPr>
              <a:lnSpc>
                <a:spcPts val="5040"/>
              </a:lnSpc>
            </a:pPr>
            <a:r>
              <a:rPr lang="en-US" sz="3600">
                <a:solidFill>
                  <a:srgbClr val="FFFFFF"/>
                </a:solidFill>
                <a:latin typeface="Cachet Std"/>
              </a:rPr>
              <a:t>Enter Name</a:t>
            </a:r>
          </a:p>
          <a:p>
            <a:pPr>
              <a:lnSpc>
                <a:spcPts val="5040"/>
              </a:lnSpc>
            </a:pPr>
            <a:r>
              <a:rPr lang="en-US" sz="3600">
                <a:solidFill>
                  <a:srgbClr val="FFFFFF"/>
                </a:solidFill>
                <a:latin typeface="Cachet Std"/>
              </a:rPr>
              <a:t>Enter Email Address </a:t>
            </a:r>
          </a:p>
          <a:p>
            <a:pPr>
              <a:lnSpc>
                <a:spcPts val="5040"/>
              </a:lnSpc>
            </a:pP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C6168D">
                <a:alpha val="100000"/>
              </a:srgbClr>
            </a:gs>
            <a:gs pos="100000">
              <a:srgbClr val="92278F">
                <a:alpha val="100000"/>
              </a:srgbClr>
            </a:gs>
          </a:gsLst>
          <a:path path="circle">
            <a:fillToRect l="0" r="100000" t="0" b="100000"/>
          </a:path>
          <a:tileRect r="0" l="-100000" b="0" t="-100000"/>
        </a:gradFill>
      </p:bgPr>
    </p:bg>
    <p:spTree>
      <p:nvGrpSpPr>
        <p:cNvPr id="1" name=""/>
        <p:cNvGrpSpPr/>
        <p:nvPr/>
      </p:nvGrpSpPr>
      <p:grpSpPr>
        <a:xfrm>
          <a:off x="0" y="0"/>
          <a:ext cx="0" cy="0"/>
          <a:chOff x="0" y="0"/>
          <a:chExt cx="0" cy="0"/>
        </a:xfrm>
      </p:grpSpPr>
      <p:sp>
        <p:nvSpPr>
          <p:cNvPr name="Freeform 2" id="2"/>
          <p:cNvSpPr/>
          <p:nvPr/>
        </p:nvSpPr>
        <p:spPr>
          <a:xfrm flipH="false" flipV="false" rot="0">
            <a:off x="0" y="-216021"/>
            <a:ext cx="18288000" cy="10617321"/>
          </a:xfrm>
          <a:custGeom>
            <a:avLst/>
            <a:gdLst/>
            <a:ahLst/>
            <a:cxnLst/>
            <a:rect r="r" b="b" t="t" l="l"/>
            <a:pathLst>
              <a:path h="10617321" w="18288000">
                <a:moveTo>
                  <a:pt x="0" y="0"/>
                </a:moveTo>
                <a:lnTo>
                  <a:pt x="18288000" y="0"/>
                </a:lnTo>
                <a:lnTo>
                  <a:pt x="18288000" y="10617321"/>
                </a:lnTo>
                <a:lnTo>
                  <a:pt x="0" y="10617321"/>
                </a:lnTo>
                <a:lnTo>
                  <a:pt x="0" y="0"/>
                </a:lnTo>
                <a:close/>
              </a:path>
            </a:pathLst>
          </a:custGeom>
          <a:blipFill>
            <a:blip r:embed="rId2">
              <a:alphaModFix amt="29000"/>
            </a:blip>
            <a:stretch>
              <a:fillRect l="-5384" t="-57634" r="-21469" b="-60745"/>
            </a:stretch>
          </a:blipFill>
        </p:spPr>
      </p:sp>
      <p:sp>
        <p:nvSpPr>
          <p:cNvPr name="Freeform 3" id="3"/>
          <p:cNvSpPr/>
          <p:nvPr/>
        </p:nvSpPr>
        <p:spPr>
          <a:xfrm flipH="false" flipV="false" rot="0">
            <a:off x="8715947" y="8534456"/>
            <a:ext cx="9339217" cy="1447687"/>
          </a:xfrm>
          <a:custGeom>
            <a:avLst/>
            <a:gdLst/>
            <a:ahLst/>
            <a:cxnLst/>
            <a:rect r="r" b="b" t="t" l="l"/>
            <a:pathLst>
              <a:path h="1447687" w="9339217">
                <a:moveTo>
                  <a:pt x="0" y="0"/>
                </a:moveTo>
                <a:lnTo>
                  <a:pt x="9339218" y="0"/>
                </a:lnTo>
                <a:lnTo>
                  <a:pt x="9339218" y="1447688"/>
                </a:lnTo>
                <a:lnTo>
                  <a:pt x="0" y="1447688"/>
                </a:lnTo>
                <a:lnTo>
                  <a:pt x="0" y="0"/>
                </a:lnTo>
                <a:close/>
              </a:path>
            </a:pathLst>
          </a:custGeom>
          <a:blipFill>
            <a:blip r:embed="rId3"/>
            <a:stretch>
              <a:fillRect l="0" t="-102973" r="0" b="-119582"/>
            </a:stretch>
          </a:blipFill>
        </p:spPr>
      </p:sp>
      <p:grpSp>
        <p:nvGrpSpPr>
          <p:cNvPr name="Group 4" id="4"/>
          <p:cNvGrpSpPr>
            <a:grpSpLocks noChangeAspect="true"/>
          </p:cNvGrpSpPr>
          <p:nvPr/>
        </p:nvGrpSpPr>
        <p:grpSpPr>
          <a:xfrm rot="0">
            <a:off x="1186265" y="3332483"/>
            <a:ext cx="3571187" cy="3571172"/>
            <a:chOff x="0" y="0"/>
            <a:chExt cx="6350000" cy="6349975"/>
          </a:xfrm>
        </p:grpSpPr>
        <p:sp>
          <p:nvSpPr>
            <p:cNvPr name="Freeform 5" id="5"/>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000000">
                <a:alpha val="0"/>
              </a:srgbClr>
            </a:solidFill>
            <a:ln w="12700">
              <a:solidFill>
                <a:srgbClr val="000000"/>
              </a:solidFill>
            </a:ln>
          </p:spPr>
        </p:sp>
      </p:grpSp>
      <p:sp>
        <p:nvSpPr>
          <p:cNvPr name="TextBox 6" id="6"/>
          <p:cNvSpPr txBox="true"/>
          <p:nvPr/>
        </p:nvSpPr>
        <p:spPr>
          <a:xfrm rot="0">
            <a:off x="1028700" y="838200"/>
            <a:ext cx="16230600" cy="1708151"/>
          </a:xfrm>
          <a:prstGeom prst="rect">
            <a:avLst/>
          </a:prstGeom>
        </p:spPr>
        <p:txBody>
          <a:bodyPr anchor="t" rtlCol="false" tIns="0" lIns="0" bIns="0" rIns="0">
            <a:spAutoFit/>
          </a:bodyPr>
          <a:lstStyle/>
          <a:p>
            <a:pPr>
              <a:lnSpc>
                <a:spcPts val="13999"/>
              </a:lnSpc>
            </a:pPr>
            <a:r>
              <a:rPr lang="en-US" sz="9999">
                <a:solidFill>
                  <a:srgbClr val="FFFFFF"/>
                </a:solidFill>
                <a:latin typeface="Cachet Pro 1"/>
              </a:rPr>
              <a:t>CLUB OFFICERS</a:t>
            </a:r>
          </a:p>
        </p:txBody>
      </p:sp>
      <p:grpSp>
        <p:nvGrpSpPr>
          <p:cNvPr name="Group 7" id="7"/>
          <p:cNvGrpSpPr>
            <a:grpSpLocks noChangeAspect="true"/>
          </p:cNvGrpSpPr>
          <p:nvPr/>
        </p:nvGrpSpPr>
        <p:grpSpPr>
          <a:xfrm rot="0">
            <a:off x="5302325" y="3332483"/>
            <a:ext cx="3571187" cy="3571172"/>
            <a:chOff x="0" y="0"/>
            <a:chExt cx="6350000" cy="6349975"/>
          </a:xfrm>
        </p:grpSpPr>
        <p:sp>
          <p:nvSpPr>
            <p:cNvPr name="Freeform 8" id="8"/>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000000">
                <a:alpha val="0"/>
              </a:srgbClr>
            </a:solidFill>
            <a:ln w="12700">
              <a:solidFill>
                <a:srgbClr val="000000"/>
              </a:solidFill>
            </a:ln>
          </p:spPr>
        </p:sp>
      </p:grpSp>
      <p:grpSp>
        <p:nvGrpSpPr>
          <p:cNvPr name="Group 9" id="9"/>
          <p:cNvGrpSpPr>
            <a:grpSpLocks noChangeAspect="true"/>
          </p:cNvGrpSpPr>
          <p:nvPr/>
        </p:nvGrpSpPr>
        <p:grpSpPr>
          <a:xfrm rot="0">
            <a:off x="9416437" y="3281623"/>
            <a:ext cx="3571187" cy="3571172"/>
            <a:chOff x="0" y="0"/>
            <a:chExt cx="6350000" cy="6349975"/>
          </a:xfrm>
        </p:grpSpPr>
        <p:sp>
          <p:nvSpPr>
            <p:cNvPr name="Freeform 10" id="10"/>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000000">
                <a:alpha val="0"/>
              </a:srgbClr>
            </a:solidFill>
            <a:ln w="12700">
              <a:solidFill>
                <a:srgbClr val="000000"/>
              </a:solidFill>
            </a:ln>
          </p:spPr>
        </p:sp>
      </p:grpSp>
      <p:grpSp>
        <p:nvGrpSpPr>
          <p:cNvPr name="Group 11" id="11"/>
          <p:cNvGrpSpPr>
            <a:grpSpLocks noChangeAspect="true"/>
          </p:cNvGrpSpPr>
          <p:nvPr/>
        </p:nvGrpSpPr>
        <p:grpSpPr>
          <a:xfrm rot="0">
            <a:off x="13530549" y="3281623"/>
            <a:ext cx="3571187" cy="3571172"/>
            <a:chOff x="0" y="0"/>
            <a:chExt cx="6350000" cy="6349975"/>
          </a:xfrm>
        </p:grpSpPr>
        <p:sp>
          <p:nvSpPr>
            <p:cNvPr name="Freeform 12" id="12"/>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000000">
                <a:alpha val="0"/>
              </a:srgbClr>
            </a:solidFill>
            <a:ln w="12700">
              <a:solidFill>
                <a:srgbClr val="000000"/>
              </a:solidFill>
            </a:ln>
          </p:spPr>
        </p:sp>
      </p:grpSp>
      <p:sp>
        <p:nvSpPr>
          <p:cNvPr name="TextBox 13" id="13"/>
          <p:cNvSpPr txBox="true"/>
          <p:nvPr/>
        </p:nvSpPr>
        <p:spPr>
          <a:xfrm rot="0">
            <a:off x="9139238" y="4274503"/>
            <a:ext cx="9525" cy="1566544"/>
          </a:xfrm>
          <a:prstGeom prst="rect">
            <a:avLst/>
          </a:prstGeom>
        </p:spPr>
        <p:txBody>
          <a:bodyPr anchor="t" rtlCol="false" tIns="0" lIns="0" bIns="0" rIns="0">
            <a:spAutoFit/>
          </a:bodyPr>
          <a:lstStyle/>
          <a:p>
            <a:pPr algn="ctr">
              <a:lnSpc>
                <a:spcPts val="12880"/>
              </a:lnSpc>
            </a:pPr>
          </a:p>
        </p:txBody>
      </p:sp>
      <p:grpSp>
        <p:nvGrpSpPr>
          <p:cNvPr name="Group 14" id="14"/>
          <p:cNvGrpSpPr/>
          <p:nvPr/>
        </p:nvGrpSpPr>
        <p:grpSpPr>
          <a:xfrm rot="0">
            <a:off x="2117525" y="7264400"/>
            <a:ext cx="1708666" cy="1139190"/>
            <a:chOff x="0" y="0"/>
            <a:chExt cx="2278221" cy="1518920"/>
          </a:xfrm>
        </p:grpSpPr>
        <p:sp>
          <p:nvSpPr>
            <p:cNvPr name="TextBox 15" id="15"/>
            <p:cNvSpPr txBox="true"/>
            <p:nvPr/>
          </p:nvSpPr>
          <p:spPr>
            <a:xfrm rot="0">
              <a:off x="325279" y="-142875"/>
              <a:ext cx="1627664" cy="871855"/>
            </a:xfrm>
            <a:prstGeom prst="rect">
              <a:avLst/>
            </a:prstGeom>
          </p:spPr>
          <p:txBody>
            <a:bodyPr anchor="t" rtlCol="false" tIns="0" lIns="0" bIns="0" rIns="0">
              <a:spAutoFit/>
            </a:bodyPr>
            <a:lstStyle/>
            <a:p>
              <a:pPr algn="ctr">
                <a:lnSpc>
                  <a:spcPts val="5040"/>
                </a:lnSpc>
              </a:pPr>
              <a:r>
                <a:rPr lang="en-US" sz="3600">
                  <a:solidFill>
                    <a:srgbClr val="FFFFFF"/>
                  </a:solidFill>
                  <a:latin typeface="Cachet Std"/>
                </a:rPr>
                <a:t>NAME</a:t>
              </a:r>
            </a:p>
          </p:txBody>
        </p:sp>
        <p:sp>
          <p:nvSpPr>
            <p:cNvPr name="TextBox 16" id="16"/>
            <p:cNvSpPr txBox="true"/>
            <p:nvPr/>
          </p:nvSpPr>
          <p:spPr>
            <a:xfrm rot="0">
              <a:off x="0" y="647065"/>
              <a:ext cx="2278221" cy="871855"/>
            </a:xfrm>
            <a:prstGeom prst="rect">
              <a:avLst/>
            </a:prstGeom>
          </p:spPr>
          <p:txBody>
            <a:bodyPr anchor="t" rtlCol="false" tIns="0" lIns="0" bIns="0" rIns="0">
              <a:spAutoFit/>
            </a:bodyPr>
            <a:lstStyle/>
            <a:p>
              <a:pPr algn="ctr">
                <a:lnSpc>
                  <a:spcPts val="5040"/>
                </a:lnSpc>
              </a:pPr>
              <a:r>
                <a:rPr lang="en-US" sz="3600">
                  <a:solidFill>
                    <a:srgbClr val="FFFFFF"/>
                  </a:solidFill>
                  <a:latin typeface="Cachet Std"/>
                </a:rPr>
                <a:t>Position</a:t>
              </a:r>
            </a:p>
          </p:txBody>
        </p:sp>
      </p:grpSp>
      <p:grpSp>
        <p:nvGrpSpPr>
          <p:cNvPr name="Group 17" id="17"/>
          <p:cNvGrpSpPr/>
          <p:nvPr/>
        </p:nvGrpSpPr>
        <p:grpSpPr>
          <a:xfrm rot="0">
            <a:off x="6233586" y="7264400"/>
            <a:ext cx="1708666" cy="1139190"/>
            <a:chOff x="0" y="0"/>
            <a:chExt cx="2278221" cy="1518920"/>
          </a:xfrm>
        </p:grpSpPr>
        <p:sp>
          <p:nvSpPr>
            <p:cNvPr name="TextBox 18" id="18"/>
            <p:cNvSpPr txBox="true"/>
            <p:nvPr/>
          </p:nvSpPr>
          <p:spPr>
            <a:xfrm rot="0">
              <a:off x="325279" y="-142875"/>
              <a:ext cx="1627664" cy="871855"/>
            </a:xfrm>
            <a:prstGeom prst="rect">
              <a:avLst/>
            </a:prstGeom>
          </p:spPr>
          <p:txBody>
            <a:bodyPr anchor="t" rtlCol="false" tIns="0" lIns="0" bIns="0" rIns="0">
              <a:spAutoFit/>
            </a:bodyPr>
            <a:lstStyle/>
            <a:p>
              <a:pPr algn="ctr">
                <a:lnSpc>
                  <a:spcPts val="5040"/>
                </a:lnSpc>
              </a:pPr>
              <a:r>
                <a:rPr lang="en-US" sz="3600">
                  <a:solidFill>
                    <a:srgbClr val="FFFFFF"/>
                  </a:solidFill>
                  <a:latin typeface="Cachet Std"/>
                </a:rPr>
                <a:t>NAME</a:t>
              </a:r>
            </a:p>
          </p:txBody>
        </p:sp>
        <p:sp>
          <p:nvSpPr>
            <p:cNvPr name="TextBox 19" id="19"/>
            <p:cNvSpPr txBox="true"/>
            <p:nvPr/>
          </p:nvSpPr>
          <p:spPr>
            <a:xfrm rot="0">
              <a:off x="0" y="647065"/>
              <a:ext cx="2278221" cy="871855"/>
            </a:xfrm>
            <a:prstGeom prst="rect">
              <a:avLst/>
            </a:prstGeom>
          </p:spPr>
          <p:txBody>
            <a:bodyPr anchor="t" rtlCol="false" tIns="0" lIns="0" bIns="0" rIns="0">
              <a:spAutoFit/>
            </a:bodyPr>
            <a:lstStyle/>
            <a:p>
              <a:pPr algn="ctr">
                <a:lnSpc>
                  <a:spcPts val="5040"/>
                </a:lnSpc>
              </a:pPr>
              <a:r>
                <a:rPr lang="en-US" sz="3600">
                  <a:solidFill>
                    <a:srgbClr val="FFFFFF"/>
                  </a:solidFill>
                  <a:latin typeface="Cachet Std"/>
                </a:rPr>
                <a:t>Position</a:t>
              </a:r>
            </a:p>
          </p:txBody>
        </p:sp>
      </p:grpSp>
      <p:grpSp>
        <p:nvGrpSpPr>
          <p:cNvPr name="Group 20" id="20"/>
          <p:cNvGrpSpPr/>
          <p:nvPr/>
        </p:nvGrpSpPr>
        <p:grpSpPr>
          <a:xfrm rot="0">
            <a:off x="10349646" y="7264400"/>
            <a:ext cx="1708666" cy="1139190"/>
            <a:chOff x="0" y="0"/>
            <a:chExt cx="2278221" cy="1518920"/>
          </a:xfrm>
        </p:grpSpPr>
        <p:sp>
          <p:nvSpPr>
            <p:cNvPr name="TextBox 21" id="21"/>
            <p:cNvSpPr txBox="true"/>
            <p:nvPr/>
          </p:nvSpPr>
          <p:spPr>
            <a:xfrm rot="0">
              <a:off x="325279" y="-142875"/>
              <a:ext cx="1627664" cy="871855"/>
            </a:xfrm>
            <a:prstGeom prst="rect">
              <a:avLst/>
            </a:prstGeom>
          </p:spPr>
          <p:txBody>
            <a:bodyPr anchor="t" rtlCol="false" tIns="0" lIns="0" bIns="0" rIns="0">
              <a:spAutoFit/>
            </a:bodyPr>
            <a:lstStyle/>
            <a:p>
              <a:pPr algn="ctr">
                <a:lnSpc>
                  <a:spcPts val="5040"/>
                </a:lnSpc>
              </a:pPr>
              <a:r>
                <a:rPr lang="en-US" sz="3600">
                  <a:solidFill>
                    <a:srgbClr val="FFFFFF"/>
                  </a:solidFill>
                  <a:latin typeface="Cachet Std"/>
                </a:rPr>
                <a:t>NAME</a:t>
              </a:r>
            </a:p>
          </p:txBody>
        </p:sp>
        <p:sp>
          <p:nvSpPr>
            <p:cNvPr name="TextBox 22" id="22"/>
            <p:cNvSpPr txBox="true"/>
            <p:nvPr/>
          </p:nvSpPr>
          <p:spPr>
            <a:xfrm rot="0">
              <a:off x="0" y="647065"/>
              <a:ext cx="2278221" cy="871855"/>
            </a:xfrm>
            <a:prstGeom prst="rect">
              <a:avLst/>
            </a:prstGeom>
          </p:spPr>
          <p:txBody>
            <a:bodyPr anchor="t" rtlCol="false" tIns="0" lIns="0" bIns="0" rIns="0">
              <a:spAutoFit/>
            </a:bodyPr>
            <a:lstStyle/>
            <a:p>
              <a:pPr algn="ctr">
                <a:lnSpc>
                  <a:spcPts val="5040"/>
                </a:lnSpc>
              </a:pPr>
              <a:r>
                <a:rPr lang="en-US" sz="3600">
                  <a:solidFill>
                    <a:srgbClr val="FFFFFF"/>
                  </a:solidFill>
                  <a:latin typeface="Cachet Std"/>
                </a:rPr>
                <a:t>Position</a:t>
              </a:r>
            </a:p>
          </p:txBody>
        </p:sp>
      </p:grpSp>
      <p:grpSp>
        <p:nvGrpSpPr>
          <p:cNvPr name="Group 23" id="23"/>
          <p:cNvGrpSpPr/>
          <p:nvPr/>
        </p:nvGrpSpPr>
        <p:grpSpPr>
          <a:xfrm rot="0">
            <a:off x="14461809" y="7264400"/>
            <a:ext cx="1708666" cy="1139190"/>
            <a:chOff x="0" y="0"/>
            <a:chExt cx="2278221" cy="1518920"/>
          </a:xfrm>
        </p:grpSpPr>
        <p:sp>
          <p:nvSpPr>
            <p:cNvPr name="TextBox 24" id="24"/>
            <p:cNvSpPr txBox="true"/>
            <p:nvPr/>
          </p:nvSpPr>
          <p:spPr>
            <a:xfrm rot="0">
              <a:off x="325279" y="-142875"/>
              <a:ext cx="1627664" cy="871855"/>
            </a:xfrm>
            <a:prstGeom prst="rect">
              <a:avLst/>
            </a:prstGeom>
          </p:spPr>
          <p:txBody>
            <a:bodyPr anchor="t" rtlCol="false" tIns="0" lIns="0" bIns="0" rIns="0">
              <a:spAutoFit/>
            </a:bodyPr>
            <a:lstStyle/>
            <a:p>
              <a:pPr algn="ctr">
                <a:lnSpc>
                  <a:spcPts val="5040"/>
                </a:lnSpc>
              </a:pPr>
              <a:r>
                <a:rPr lang="en-US" sz="3600">
                  <a:solidFill>
                    <a:srgbClr val="FFFFFF"/>
                  </a:solidFill>
                  <a:latin typeface="Cachet Std"/>
                </a:rPr>
                <a:t>NAME</a:t>
              </a:r>
            </a:p>
          </p:txBody>
        </p:sp>
        <p:sp>
          <p:nvSpPr>
            <p:cNvPr name="TextBox 25" id="25"/>
            <p:cNvSpPr txBox="true"/>
            <p:nvPr/>
          </p:nvSpPr>
          <p:spPr>
            <a:xfrm rot="0">
              <a:off x="0" y="647065"/>
              <a:ext cx="2278221" cy="871855"/>
            </a:xfrm>
            <a:prstGeom prst="rect">
              <a:avLst/>
            </a:prstGeom>
          </p:spPr>
          <p:txBody>
            <a:bodyPr anchor="t" rtlCol="false" tIns="0" lIns="0" bIns="0" rIns="0">
              <a:spAutoFit/>
            </a:bodyPr>
            <a:lstStyle/>
            <a:p>
              <a:pPr algn="ctr">
                <a:lnSpc>
                  <a:spcPts val="5040"/>
                </a:lnSpc>
              </a:pPr>
              <a:r>
                <a:rPr lang="en-US" sz="3600">
                  <a:solidFill>
                    <a:srgbClr val="FFFFFF"/>
                  </a:solidFill>
                  <a:latin typeface="Cachet Std"/>
                </a:rPr>
                <a:t>Position</a:t>
              </a:r>
            </a:p>
          </p:txBody>
        </p:sp>
      </p:grpSp>
    </p:spTree>
  </p:cSld>
  <p:clrMapOvr>
    <a:masterClrMapping/>
  </p:clrMapOvr>
  <p:transition spd="fast">
    <p:fade/>
  </p:transition>
</p:sld>
</file>

<file path=ppt/slides/slide4.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C6168D">
                <a:alpha val="100000"/>
              </a:srgbClr>
            </a:gs>
            <a:gs pos="100000">
              <a:srgbClr val="92278F">
                <a:alpha val="100000"/>
              </a:srgbClr>
            </a:gs>
          </a:gsLst>
          <a:path path="circle">
            <a:fillToRect l="0" r="100000" t="0" b="100000"/>
          </a:path>
          <a:tileRect r="0" l="-100000" b="0" t="-100000"/>
        </a:gradFill>
      </p:bgPr>
    </p:bg>
    <p:spTree>
      <p:nvGrpSpPr>
        <p:cNvPr id="1" name=""/>
        <p:cNvGrpSpPr/>
        <p:nvPr/>
      </p:nvGrpSpPr>
      <p:grpSpPr>
        <a:xfrm>
          <a:off x="0" y="0"/>
          <a:ext cx="0" cy="0"/>
          <a:chOff x="0" y="0"/>
          <a:chExt cx="0" cy="0"/>
        </a:xfrm>
      </p:grpSpPr>
      <p:sp>
        <p:nvSpPr>
          <p:cNvPr name="Freeform 2" id="2"/>
          <p:cNvSpPr/>
          <p:nvPr/>
        </p:nvSpPr>
        <p:spPr>
          <a:xfrm flipH="false" flipV="false" rot="0">
            <a:off x="0" y="-216021"/>
            <a:ext cx="18288000" cy="10617321"/>
          </a:xfrm>
          <a:custGeom>
            <a:avLst/>
            <a:gdLst/>
            <a:ahLst/>
            <a:cxnLst/>
            <a:rect r="r" b="b" t="t" l="l"/>
            <a:pathLst>
              <a:path h="10617321" w="18288000">
                <a:moveTo>
                  <a:pt x="0" y="0"/>
                </a:moveTo>
                <a:lnTo>
                  <a:pt x="18288000" y="0"/>
                </a:lnTo>
                <a:lnTo>
                  <a:pt x="18288000" y="10617321"/>
                </a:lnTo>
                <a:lnTo>
                  <a:pt x="0" y="10617321"/>
                </a:lnTo>
                <a:lnTo>
                  <a:pt x="0" y="0"/>
                </a:lnTo>
                <a:close/>
              </a:path>
            </a:pathLst>
          </a:custGeom>
          <a:blipFill>
            <a:blip r:embed="rId2">
              <a:alphaModFix amt="29000"/>
            </a:blip>
            <a:stretch>
              <a:fillRect l="-5384" t="-57634" r="-21469" b="-60745"/>
            </a:stretch>
          </a:blipFill>
        </p:spPr>
      </p:sp>
      <p:sp>
        <p:nvSpPr>
          <p:cNvPr name="Freeform 3" id="3"/>
          <p:cNvSpPr/>
          <p:nvPr/>
        </p:nvSpPr>
        <p:spPr>
          <a:xfrm flipH="false" flipV="false" rot="0">
            <a:off x="8715947" y="8534456"/>
            <a:ext cx="9339217" cy="1447687"/>
          </a:xfrm>
          <a:custGeom>
            <a:avLst/>
            <a:gdLst/>
            <a:ahLst/>
            <a:cxnLst/>
            <a:rect r="r" b="b" t="t" l="l"/>
            <a:pathLst>
              <a:path h="1447687" w="9339217">
                <a:moveTo>
                  <a:pt x="0" y="0"/>
                </a:moveTo>
                <a:lnTo>
                  <a:pt x="9339218" y="0"/>
                </a:lnTo>
                <a:lnTo>
                  <a:pt x="9339218" y="1447688"/>
                </a:lnTo>
                <a:lnTo>
                  <a:pt x="0" y="1447688"/>
                </a:lnTo>
                <a:lnTo>
                  <a:pt x="0" y="0"/>
                </a:lnTo>
                <a:close/>
              </a:path>
            </a:pathLst>
          </a:custGeom>
          <a:blipFill>
            <a:blip r:embed="rId3"/>
            <a:stretch>
              <a:fillRect l="0" t="-102973" r="0" b="-119582"/>
            </a:stretch>
          </a:blipFill>
        </p:spPr>
      </p:sp>
      <p:sp>
        <p:nvSpPr>
          <p:cNvPr name="TextBox 4" id="4"/>
          <p:cNvSpPr txBox="true"/>
          <p:nvPr/>
        </p:nvSpPr>
        <p:spPr>
          <a:xfrm rot="0">
            <a:off x="1028700" y="838200"/>
            <a:ext cx="16230600" cy="1708151"/>
          </a:xfrm>
          <a:prstGeom prst="rect">
            <a:avLst/>
          </a:prstGeom>
        </p:spPr>
        <p:txBody>
          <a:bodyPr anchor="t" rtlCol="false" tIns="0" lIns="0" bIns="0" rIns="0">
            <a:spAutoFit/>
          </a:bodyPr>
          <a:lstStyle/>
          <a:p>
            <a:pPr>
              <a:lnSpc>
                <a:spcPts val="13999"/>
              </a:lnSpc>
            </a:pPr>
            <a:r>
              <a:rPr lang="en-US" sz="9999">
                <a:solidFill>
                  <a:srgbClr val="FFFFFF"/>
                </a:solidFill>
                <a:latin typeface="Cachet Pro 1"/>
              </a:rPr>
              <a:t>CLUB ADVISOR/COACHES</a:t>
            </a:r>
          </a:p>
        </p:txBody>
      </p:sp>
      <p:grpSp>
        <p:nvGrpSpPr>
          <p:cNvPr name="Group 5" id="5"/>
          <p:cNvGrpSpPr>
            <a:grpSpLocks noChangeAspect="true"/>
          </p:cNvGrpSpPr>
          <p:nvPr/>
        </p:nvGrpSpPr>
        <p:grpSpPr>
          <a:xfrm rot="0">
            <a:off x="4834139" y="3412489"/>
            <a:ext cx="3571187" cy="3571172"/>
            <a:chOff x="0" y="0"/>
            <a:chExt cx="6350000" cy="6349975"/>
          </a:xfrm>
        </p:grpSpPr>
        <p:sp>
          <p:nvSpPr>
            <p:cNvPr name="Freeform 6" id="6"/>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000000">
                <a:alpha val="0"/>
              </a:srgbClr>
            </a:solidFill>
            <a:ln w="12700">
              <a:solidFill>
                <a:srgbClr val="000000"/>
              </a:solidFill>
            </a:ln>
          </p:spPr>
        </p:sp>
      </p:grpSp>
      <p:grpSp>
        <p:nvGrpSpPr>
          <p:cNvPr name="Group 7" id="7"/>
          <p:cNvGrpSpPr>
            <a:grpSpLocks noChangeAspect="true"/>
          </p:cNvGrpSpPr>
          <p:nvPr/>
        </p:nvGrpSpPr>
        <p:grpSpPr>
          <a:xfrm rot="0">
            <a:off x="9882675" y="3412489"/>
            <a:ext cx="3571187" cy="3571172"/>
            <a:chOff x="0" y="0"/>
            <a:chExt cx="6350000" cy="6349975"/>
          </a:xfrm>
        </p:grpSpPr>
        <p:sp>
          <p:nvSpPr>
            <p:cNvPr name="Freeform 8" id="8"/>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000000">
                <a:alpha val="0"/>
              </a:srgbClr>
            </a:solidFill>
            <a:ln w="12700">
              <a:solidFill>
                <a:srgbClr val="000000"/>
              </a:solidFill>
            </a:ln>
          </p:spPr>
        </p:sp>
      </p:grpSp>
      <p:sp>
        <p:nvSpPr>
          <p:cNvPr name="TextBox 9" id="9"/>
          <p:cNvSpPr txBox="true"/>
          <p:nvPr/>
        </p:nvSpPr>
        <p:spPr>
          <a:xfrm rot="0">
            <a:off x="9605475" y="4405369"/>
            <a:ext cx="9525" cy="1566544"/>
          </a:xfrm>
          <a:prstGeom prst="rect">
            <a:avLst/>
          </a:prstGeom>
        </p:spPr>
        <p:txBody>
          <a:bodyPr anchor="t" rtlCol="false" tIns="0" lIns="0" bIns="0" rIns="0">
            <a:spAutoFit/>
          </a:bodyPr>
          <a:lstStyle/>
          <a:p>
            <a:pPr algn="ctr">
              <a:lnSpc>
                <a:spcPts val="12880"/>
              </a:lnSpc>
            </a:pPr>
          </a:p>
        </p:txBody>
      </p:sp>
      <p:grpSp>
        <p:nvGrpSpPr>
          <p:cNvPr name="Group 10" id="10"/>
          <p:cNvGrpSpPr/>
          <p:nvPr/>
        </p:nvGrpSpPr>
        <p:grpSpPr>
          <a:xfrm rot="0">
            <a:off x="5765399" y="7344406"/>
            <a:ext cx="1708666" cy="1139190"/>
            <a:chOff x="0" y="0"/>
            <a:chExt cx="2278221" cy="1518920"/>
          </a:xfrm>
        </p:grpSpPr>
        <p:sp>
          <p:nvSpPr>
            <p:cNvPr name="TextBox 11" id="11"/>
            <p:cNvSpPr txBox="true"/>
            <p:nvPr/>
          </p:nvSpPr>
          <p:spPr>
            <a:xfrm rot="0">
              <a:off x="325279" y="-142875"/>
              <a:ext cx="1627664" cy="871855"/>
            </a:xfrm>
            <a:prstGeom prst="rect">
              <a:avLst/>
            </a:prstGeom>
          </p:spPr>
          <p:txBody>
            <a:bodyPr anchor="t" rtlCol="false" tIns="0" lIns="0" bIns="0" rIns="0">
              <a:spAutoFit/>
            </a:bodyPr>
            <a:lstStyle/>
            <a:p>
              <a:pPr algn="ctr">
                <a:lnSpc>
                  <a:spcPts val="5040"/>
                </a:lnSpc>
              </a:pPr>
              <a:r>
                <a:rPr lang="en-US" sz="3600">
                  <a:solidFill>
                    <a:srgbClr val="FFFFFF"/>
                  </a:solidFill>
                  <a:latin typeface="Cachet Std"/>
                </a:rPr>
                <a:t>NAME</a:t>
              </a:r>
            </a:p>
          </p:txBody>
        </p:sp>
        <p:sp>
          <p:nvSpPr>
            <p:cNvPr name="TextBox 12" id="12"/>
            <p:cNvSpPr txBox="true"/>
            <p:nvPr/>
          </p:nvSpPr>
          <p:spPr>
            <a:xfrm rot="0">
              <a:off x="0" y="647065"/>
              <a:ext cx="2278221" cy="871855"/>
            </a:xfrm>
            <a:prstGeom prst="rect">
              <a:avLst/>
            </a:prstGeom>
          </p:spPr>
          <p:txBody>
            <a:bodyPr anchor="t" rtlCol="false" tIns="0" lIns="0" bIns="0" rIns="0">
              <a:spAutoFit/>
            </a:bodyPr>
            <a:lstStyle/>
            <a:p>
              <a:pPr algn="ctr">
                <a:lnSpc>
                  <a:spcPts val="5040"/>
                </a:lnSpc>
              </a:pPr>
              <a:r>
                <a:rPr lang="en-US" sz="3600">
                  <a:solidFill>
                    <a:srgbClr val="FFFFFF"/>
                  </a:solidFill>
                  <a:latin typeface="Cachet Std"/>
                </a:rPr>
                <a:t>Section</a:t>
              </a:r>
            </a:p>
          </p:txBody>
        </p:sp>
      </p:grpSp>
      <p:grpSp>
        <p:nvGrpSpPr>
          <p:cNvPr name="Group 13" id="13"/>
          <p:cNvGrpSpPr/>
          <p:nvPr/>
        </p:nvGrpSpPr>
        <p:grpSpPr>
          <a:xfrm rot="0">
            <a:off x="10815884" y="7395266"/>
            <a:ext cx="1708666" cy="1139190"/>
            <a:chOff x="0" y="0"/>
            <a:chExt cx="2278221" cy="1518920"/>
          </a:xfrm>
        </p:grpSpPr>
        <p:sp>
          <p:nvSpPr>
            <p:cNvPr name="TextBox 14" id="14"/>
            <p:cNvSpPr txBox="true"/>
            <p:nvPr/>
          </p:nvSpPr>
          <p:spPr>
            <a:xfrm rot="0">
              <a:off x="325279" y="-142875"/>
              <a:ext cx="1627664" cy="871855"/>
            </a:xfrm>
            <a:prstGeom prst="rect">
              <a:avLst/>
            </a:prstGeom>
          </p:spPr>
          <p:txBody>
            <a:bodyPr anchor="t" rtlCol="false" tIns="0" lIns="0" bIns="0" rIns="0">
              <a:spAutoFit/>
            </a:bodyPr>
            <a:lstStyle/>
            <a:p>
              <a:pPr algn="ctr">
                <a:lnSpc>
                  <a:spcPts val="5040"/>
                </a:lnSpc>
              </a:pPr>
              <a:r>
                <a:rPr lang="en-US" sz="3600">
                  <a:solidFill>
                    <a:srgbClr val="FFFFFF"/>
                  </a:solidFill>
                  <a:latin typeface="Cachet Std"/>
                </a:rPr>
                <a:t>NAME</a:t>
              </a:r>
            </a:p>
          </p:txBody>
        </p:sp>
        <p:sp>
          <p:nvSpPr>
            <p:cNvPr name="TextBox 15" id="15"/>
            <p:cNvSpPr txBox="true"/>
            <p:nvPr/>
          </p:nvSpPr>
          <p:spPr>
            <a:xfrm rot="0">
              <a:off x="0" y="647065"/>
              <a:ext cx="2278221" cy="871855"/>
            </a:xfrm>
            <a:prstGeom prst="rect">
              <a:avLst/>
            </a:prstGeom>
          </p:spPr>
          <p:txBody>
            <a:bodyPr anchor="t" rtlCol="false" tIns="0" lIns="0" bIns="0" rIns="0">
              <a:spAutoFit/>
            </a:bodyPr>
            <a:lstStyle/>
            <a:p>
              <a:pPr algn="ctr">
                <a:lnSpc>
                  <a:spcPts val="5040"/>
                </a:lnSpc>
              </a:pPr>
              <a:r>
                <a:rPr lang="en-US" sz="3600">
                  <a:solidFill>
                    <a:srgbClr val="FFFFFF"/>
                  </a:solidFill>
                  <a:latin typeface="Cachet Std"/>
                </a:rPr>
                <a:t>Section</a:t>
              </a:r>
            </a:p>
          </p:txBody>
        </p:sp>
      </p:grpSp>
    </p:spTree>
  </p:cSld>
  <p:clrMapOvr>
    <a:masterClrMapping/>
  </p:clrMapOvr>
  <p:transition spd="fast">
    <p:fade/>
  </p:transition>
</p:sld>
</file>

<file path=ppt/slides/slide5.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C6168D">
                <a:alpha val="100000"/>
              </a:srgbClr>
            </a:gs>
            <a:gs pos="100000">
              <a:srgbClr val="92278F">
                <a:alpha val="100000"/>
              </a:srgbClr>
            </a:gs>
          </a:gsLst>
          <a:path path="circle">
            <a:fillToRect l="0" r="100000" t="0" b="100000"/>
          </a:path>
          <a:tileRect r="0" l="-100000" b="0" t="-100000"/>
        </a:gradFill>
      </p:bgPr>
    </p:bg>
    <p:spTree>
      <p:nvGrpSpPr>
        <p:cNvPr id="1" name=""/>
        <p:cNvGrpSpPr/>
        <p:nvPr/>
      </p:nvGrpSpPr>
      <p:grpSpPr>
        <a:xfrm>
          <a:off x="0" y="0"/>
          <a:ext cx="0" cy="0"/>
          <a:chOff x="0" y="0"/>
          <a:chExt cx="0" cy="0"/>
        </a:xfrm>
      </p:grpSpPr>
      <p:sp>
        <p:nvSpPr>
          <p:cNvPr name="Freeform 2" id="2"/>
          <p:cNvSpPr/>
          <p:nvPr/>
        </p:nvSpPr>
        <p:spPr>
          <a:xfrm flipH="false" flipV="false" rot="0">
            <a:off x="8715947" y="8534456"/>
            <a:ext cx="9339217" cy="1447687"/>
          </a:xfrm>
          <a:custGeom>
            <a:avLst/>
            <a:gdLst/>
            <a:ahLst/>
            <a:cxnLst/>
            <a:rect r="r" b="b" t="t" l="l"/>
            <a:pathLst>
              <a:path h="1447687" w="9339217">
                <a:moveTo>
                  <a:pt x="0" y="0"/>
                </a:moveTo>
                <a:lnTo>
                  <a:pt x="9339218" y="0"/>
                </a:lnTo>
                <a:lnTo>
                  <a:pt x="9339218" y="1447688"/>
                </a:lnTo>
                <a:lnTo>
                  <a:pt x="0" y="1447688"/>
                </a:lnTo>
                <a:lnTo>
                  <a:pt x="0" y="0"/>
                </a:lnTo>
                <a:close/>
              </a:path>
            </a:pathLst>
          </a:custGeom>
          <a:blipFill>
            <a:blip r:embed="rId3"/>
            <a:stretch>
              <a:fillRect l="0" t="-102973" r="0" b="-119582"/>
            </a:stretch>
          </a:blipFill>
        </p:spPr>
      </p:sp>
      <p:sp>
        <p:nvSpPr>
          <p:cNvPr name="TextBox 3" id="3"/>
          <p:cNvSpPr txBox="true"/>
          <p:nvPr/>
        </p:nvSpPr>
        <p:spPr>
          <a:xfrm rot="0">
            <a:off x="9139238" y="4274503"/>
            <a:ext cx="9525" cy="1566544"/>
          </a:xfrm>
          <a:prstGeom prst="rect">
            <a:avLst/>
          </a:prstGeom>
        </p:spPr>
        <p:txBody>
          <a:bodyPr anchor="t" rtlCol="false" tIns="0" lIns="0" bIns="0" rIns="0">
            <a:spAutoFit/>
          </a:bodyPr>
          <a:lstStyle/>
          <a:p>
            <a:pPr algn="ctr">
              <a:lnSpc>
                <a:spcPts val="12880"/>
              </a:lnSpc>
            </a:pPr>
          </a:p>
        </p:txBody>
      </p:sp>
      <p:sp>
        <p:nvSpPr>
          <p:cNvPr name="TextBox 4" id="4"/>
          <p:cNvSpPr txBox="true"/>
          <p:nvPr/>
        </p:nvSpPr>
        <p:spPr>
          <a:xfrm rot="0">
            <a:off x="839945" y="2701886"/>
            <a:ext cx="16230600" cy="5090160"/>
          </a:xfrm>
          <a:prstGeom prst="rect">
            <a:avLst/>
          </a:prstGeom>
        </p:spPr>
        <p:txBody>
          <a:bodyPr anchor="t" rtlCol="false" tIns="0" lIns="0" bIns="0" rIns="0">
            <a:spAutoFit/>
          </a:bodyPr>
          <a:lstStyle/>
          <a:p>
            <a:pPr marL="777240" indent="-388620" lvl="1">
              <a:lnSpc>
                <a:spcPts val="5040"/>
              </a:lnSpc>
              <a:buFont typeface="Arial"/>
              <a:buChar char="•"/>
            </a:pPr>
            <a:r>
              <a:rPr lang="en-US" sz="3600">
                <a:solidFill>
                  <a:srgbClr val="FFFFFF"/>
                </a:solidFill>
                <a:latin typeface="Cachet Pro 2"/>
              </a:rPr>
              <a:t>YMCA Youth and Government's Mission is to help teens become responsible citizens and future leaders of our nation</a:t>
            </a:r>
          </a:p>
          <a:p>
            <a:pPr marL="777240" indent="-388620" lvl="1">
              <a:lnSpc>
                <a:spcPts val="5040"/>
              </a:lnSpc>
              <a:buFont typeface="Arial"/>
              <a:buChar char="•"/>
            </a:pPr>
            <a:r>
              <a:rPr lang="en-US" sz="3600">
                <a:solidFill>
                  <a:srgbClr val="FFFFFF"/>
                </a:solidFill>
                <a:latin typeface="Cachet Pro 2"/>
              </a:rPr>
              <a:t>Explore careers in public service like lawyers, judges, lobbyist, congressperson, activist, etc.</a:t>
            </a:r>
          </a:p>
          <a:p>
            <a:pPr marL="777240" indent="-388620" lvl="1">
              <a:lnSpc>
                <a:spcPts val="5040"/>
              </a:lnSpc>
              <a:buFont typeface="Arial"/>
              <a:buChar char="•"/>
            </a:pPr>
            <a:r>
              <a:rPr lang="en-US" sz="3600">
                <a:solidFill>
                  <a:srgbClr val="FFFFFF"/>
                </a:solidFill>
                <a:latin typeface="Cachet Pro 2"/>
              </a:rPr>
              <a:t>Interact with leaders across Texas</a:t>
            </a:r>
          </a:p>
          <a:p>
            <a:pPr marL="777240" indent="-388620" lvl="1">
              <a:lnSpc>
                <a:spcPts val="5040"/>
              </a:lnSpc>
              <a:buFont typeface="Arial"/>
              <a:buChar char="•"/>
            </a:pPr>
            <a:r>
              <a:rPr lang="en-US" sz="3600">
                <a:solidFill>
                  <a:srgbClr val="FFFFFF"/>
                </a:solidFill>
                <a:latin typeface="Cachet Pro 2"/>
              </a:rPr>
              <a:t>Discuss political issues effectively and diplomatically with other teens</a:t>
            </a:r>
          </a:p>
          <a:p>
            <a:pPr marL="777240" indent="-388620" lvl="1">
              <a:lnSpc>
                <a:spcPts val="5040"/>
              </a:lnSpc>
              <a:buFont typeface="Arial"/>
              <a:buChar char="•"/>
            </a:pPr>
            <a:r>
              <a:rPr lang="en-US" sz="3600">
                <a:solidFill>
                  <a:srgbClr val="FFFFFF"/>
                </a:solidFill>
                <a:latin typeface="Cachet Pro 2"/>
              </a:rPr>
              <a:t>Gain an understanding of local, state and national issues</a:t>
            </a:r>
          </a:p>
          <a:p>
            <a:pPr>
              <a:lnSpc>
                <a:spcPts val="5040"/>
              </a:lnSpc>
            </a:pPr>
          </a:p>
        </p:txBody>
      </p:sp>
      <p:sp>
        <p:nvSpPr>
          <p:cNvPr name="TextBox 5" id="5"/>
          <p:cNvSpPr txBox="true"/>
          <p:nvPr/>
        </p:nvSpPr>
        <p:spPr>
          <a:xfrm rot="0">
            <a:off x="1033462" y="838200"/>
            <a:ext cx="16230600" cy="1708151"/>
          </a:xfrm>
          <a:prstGeom prst="rect">
            <a:avLst/>
          </a:prstGeom>
        </p:spPr>
        <p:txBody>
          <a:bodyPr anchor="t" rtlCol="false" tIns="0" lIns="0" bIns="0" rIns="0">
            <a:spAutoFit/>
          </a:bodyPr>
          <a:lstStyle/>
          <a:p>
            <a:pPr>
              <a:lnSpc>
                <a:spcPts val="13999"/>
              </a:lnSpc>
            </a:pPr>
            <a:r>
              <a:rPr lang="en-US" sz="9999">
                <a:solidFill>
                  <a:srgbClr val="FFFFFF"/>
                </a:solidFill>
                <a:latin typeface="Cachet Pro 1"/>
              </a:rPr>
              <a:t>WHY JOIN YG?</a:t>
            </a:r>
          </a:p>
        </p:txBody>
      </p:sp>
    </p:spTree>
  </p:cSld>
  <p:clrMapOvr>
    <a:masterClrMapping/>
  </p:clrMapOvr>
  <p:transition spd="fast">
    <p:fade/>
  </p:transition>
</p:sld>
</file>

<file path=ppt/slides/slide6.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C6168D">
                <a:alpha val="100000"/>
              </a:srgbClr>
            </a:gs>
            <a:gs pos="100000">
              <a:srgbClr val="92278F">
                <a:alpha val="100000"/>
              </a:srgbClr>
            </a:gs>
          </a:gsLst>
          <a:path path="circle">
            <a:fillToRect l="0" r="100000" t="0" b="100000"/>
          </a:path>
          <a:tileRect r="0" l="-100000" b="0" t="-100000"/>
        </a:gradFill>
      </p:bgPr>
    </p:bg>
    <p:spTree>
      <p:nvGrpSpPr>
        <p:cNvPr id="1" name=""/>
        <p:cNvGrpSpPr/>
        <p:nvPr/>
      </p:nvGrpSpPr>
      <p:grpSpPr>
        <a:xfrm>
          <a:off x="0" y="0"/>
          <a:ext cx="0" cy="0"/>
          <a:chOff x="0" y="0"/>
          <a:chExt cx="0" cy="0"/>
        </a:xfrm>
      </p:grpSpPr>
      <p:sp>
        <p:nvSpPr>
          <p:cNvPr name="Freeform 2" id="2"/>
          <p:cNvSpPr/>
          <p:nvPr/>
        </p:nvSpPr>
        <p:spPr>
          <a:xfrm flipH="false" flipV="false" rot="0">
            <a:off x="8715947" y="8534456"/>
            <a:ext cx="9339217" cy="1447687"/>
          </a:xfrm>
          <a:custGeom>
            <a:avLst/>
            <a:gdLst/>
            <a:ahLst/>
            <a:cxnLst/>
            <a:rect r="r" b="b" t="t" l="l"/>
            <a:pathLst>
              <a:path h="1447687" w="9339217">
                <a:moveTo>
                  <a:pt x="0" y="0"/>
                </a:moveTo>
                <a:lnTo>
                  <a:pt x="9339218" y="0"/>
                </a:lnTo>
                <a:lnTo>
                  <a:pt x="9339218" y="1447688"/>
                </a:lnTo>
                <a:lnTo>
                  <a:pt x="0" y="1447688"/>
                </a:lnTo>
                <a:lnTo>
                  <a:pt x="0" y="0"/>
                </a:lnTo>
                <a:close/>
              </a:path>
            </a:pathLst>
          </a:custGeom>
          <a:blipFill>
            <a:blip r:embed="rId2"/>
            <a:stretch>
              <a:fillRect l="0" t="-102973" r="0" b="-119582"/>
            </a:stretch>
          </a:blipFill>
        </p:spPr>
      </p:sp>
      <p:sp>
        <p:nvSpPr>
          <p:cNvPr name="TextBox 3" id="3"/>
          <p:cNvSpPr txBox="true"/>
          <p:nvPr/>
        </p:nvSpPr>
        <p:spPr>
          <a:xfrm rot="0">
            <a:off x="9139238" y="4274503"/>
            <a:ext cx="9525" cy="1566544"/>
          </a:xfrm>
          <a:prstGeom prst="rect">
            <a:avLst/>
          </a:prstGeom>
        </p:spPr>
        <p:txBody>
          <a:bodyPr anchor="t" rtlCol="false" tIns="0" lIns="0" bIns="0" rIns="0">
            <a:spAutoFit/>
          </a:bodyPr>
          <a:lstStyle/>
          <a:p>
            <a:pPr algn="ctr">
              <a:lnSpc>
                <a:spcPts val="12880"/>
              </a:lnSpc>
            </a:pPr>
          </a:p>
        </p:txBody>
      </p:sp>
      <p:sp>
        <p:nvSpPr>
          <p:cNvPr name="TextBox 4" id="4"/>
          <p:cNvSpPr txBox="true"/>
          <p:nvPr/>
        </p:nvSpPr>
        <p:spPr>
          <a:xfrm rot="0">
            <a:off x="1033462" y="838200"/>
            <a:ext cx="16230600" cy="1708151"/>
          </a:xfrm>
          <a:prstGeom prst="rect">
            <a:avLst/>
          </a:prstGeom>
        </p:spPr>
        <p:txBody>
          <a:bodyPr anchor="t" rtlCol="false" tIns="0" lIns="0" bIns="0" rIns="0">
            <a:spAutoFit/>
          </a:bodyPr>
          <a:lstStyle/>
          <a:p>
            <a:pPr>
              <a:lnSpc>
                <a:spcPts val="13999"/>
              </a:lnSpc>
            </a:pPr>
            <a:r>
              <a:rPr lang="en-US" sz="9999">
                <a:solidFill>
                  <a:srgbClr val="FFFFFF"/>
                </a:solidFill>
                <a:latin typeface="Cachet Pro 1"/>
              </a:rPr>
              <a:t>WHAT IS YG?</a:t>
            </a:r>
          </a:p>
        </p:txBody>
      </p:sp>
      <p:sp>
        <p:nvSpPr>
          <p:cNvPr name="TextBox 5" id="5"/>
          <p:cNvSpPr txBox="true"/>
          <p:nvPr/>
        </p:nvSpPr>
        <p:spPr>
          <a:xfrm rot="0">
            <a:off x="839945" y="2701886"/>
            <a:ext cx="16230600" cy="7004685"/>
          </a:xfrm>
          <a:prstGeom prst="rect">
            <a:avLst/>
          </a:prstGeom>
        </p:spPr>
        <p:txBody>
          <a:bodyPr anchor="t" rtlCol="false" tIns="0" lIns="0" bIns="0" rIns="0">
            <a:spAutoFit/>
          </a:bodyPr>
          <a:lstStyle/>
          <a:p>
            <a:pPr marL="777240" indent="-388620" lvl="1">
              <a:lnSpc>
                <a:spcPts val="5040"/>
              </a:lnSpc>
              <a:buFont typeface="Arial"/>
              <a:buChar char="•"/>
            </a:pPr>
            <a:r>
              <a:rPr lang="en-US" sz="3600">
                <a:solidFill>
                  <a:srgbClr val="FFFFFF"/>
                </a:solidFill>
                <a:latin typeface="Cachet Pro 2"/>
              </a:rPr>
              <a:t>YMCA Youth and Government is a national YMCA program, active in approximately 40 states. The first Youth and Government program took place in 1936 in New York. The Texas Program began in 1946. </a:t>
            </a:r>
          </a:p>
          <a:p>
            <a:pPr marL="777240" indent="-388620" lvl="1">
              <a:lnSpc>
                <a:spcPts val="5040"/>
              </a:lnSpc>
              <a:buFont typeface="Arial"/>
              <a:buChar char="•"/>
            </a:pPr>
            <a:r>
              <a:rPr lang="en-US" sz="3600">
                <a:solidFill>
                  <a:srgbClr val="FFFFFF"/>
                </a:solidFill>
                <a:latin typeface="Cachet Pro 2"/>
              </a:rPr>
              <a:t>YMCA Texas Youth and Government is a simulation of Texas State Government. Actively about 2,300 young teens statewide participate each year</a:t>
            </a:r>
          </a:p>
          <a:p>
            <a:pPr marL="777240" indent="-388620" lvl="1">
              <a:lnSpc>
                <a:spcPts val="5040"/>
              </a:lnSpc>
              <a:buFont typeface="Arial"/>
              <a:buChar char="•"/>
            </a:pPr>
            <a:r>
              <a:rPr lang="en-US" sz="3600">
                <a:solidFill>
                  <a:srgbClr val="FFFFFF"/>
                </a:solidFill>
                <a:latin typeface="Cachet Pro 2"/>
              </a:rPr>
              <a:t>Program Participation Section (Areas) : </a:t>
            </a:r>
          </a:p>
          <a:p>
            <a:pPr marL="1554480" indent="-518160" lvl="2">
              <a:lnSpc>
                <a:spcPts val="5040"/>
              </a:lnSpc>
              <a:buFont typeface="Arial"/>
              <a:buChar char="⚬"/>
            </a:pPr>
            <a:r>
              <a:rPr lang="en-US" sz="3600">
                <a:solidFill>
                  <a:srgbClr val="FFFFFF"/>
                </a:solidFill>
                <a:latin typeface="Cachet Pro 2"/>
              </a:rPr>
              <a:t>Legislative</a:t>
            </a:r>
          </a:p>
          <a:p>
            <a:pPr marL="1554480" indent="-518160" lvl="2">
              <a:lnSpc>
                <a:spcPts val="5040"/>
              </a:lnSpc>
              <a:buFont typeface="Arial"/>
              <a:buChar char="⚬"/>
            </a:pPr>
            <a:r>
              <a:rPr lang="en-US" sz="3600">
                <a:solidFill>
                  <a:srgbClr val="FFFFFF"/>
                </a:solidFill>
                <a:latin typeface="Cachet Pro 2"/>
              </a:rPr>
              <a:t> State Affairs Forum</a:t>
            </a:r>
          </a:p>
          <a:p>
            <a:pPr marL="1554480" indent="-518160" lvl="2">
              <a:lnSpc>
                <a:spcPts val="5040"/>
              </a:lnSpc>
              <a:buFont typeface="Arial"/>
              <a:buChar char="⚬"/>
            </a:pPr>
            <a:r>
              <a:rPr lang="en-US" sz="3600">
                <a:solidFill>
                  <a:srgbClr val="FFFFFF"/>
                </a:solidFill>
                <a:latin typeface="Cachet Pro 2"/>
              </a:rPr>
              <a:t> Judicial Mock Trial</a:t>
            </a:r>
          </a:p>
          <a:p>
            <a:pPr marL="1554480" indent="-518160" lvl="2">
              <a:lnSpc>
                <a:spcPts val="5040"/>
              </a:lnSpc>
              <a:buFont typeface="Arial"/>
              <a:buChar char="⚬"/>
            </a:pPr>
            <a:r>
              <a:rPr lang="en-US" sz="3600">
                <a:solidFill>
                  <a:srgbClr val="FFFFFF"/>
                </a:solidFill>
                <a:latin typeface="Cachet Pro 2"/>
              </a:rPr>
              <a:t> Judicial Appellate</a:t>
            </a:r>
          </a:p>
          <a:p>
            <a:pPr marL="1554480" indent="-518160" lvl="2">
              <a:lnSpc>
                <a:spcPts val="5040"/>
              </a:lnSpc>
              <a:buFont typeface="Arial"/>
              <a:buChar char="⚬"/>
            </a:pPr>
            <a:r>
              <a:rPr lang="en-US" sz="3600">
                <a:solidFill>
                  <a:srgbClr val="FFFFFF"/>
                </a:solidFill>
                <a:latin typeface="Cachet Pro 2"/>
              </a:rPr>
              <a:t> Media </a:t>
            </a:r>
          </a:p>
        </p:txBody>
      </p:sp>
    </p:spTree>
  </p:cSld>
  <p:clrMapOvr>
    <a:masterClrMapping/>
  </p:clrMapOvr>
  <p:transition spd="fast">
    <p:fade/>
  </p:transition>
</p:sld>
</file>

<file path=ppt/slides/slide7.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C6168D">
                <a:alpha val="100000"/>
              </a:srgbClr>
            </a:gs>
            <a:gs pos="100000">
              <a:srgbClr val="92278F">
                <a:alpha val="100000"/>
              </a:srgbClr>
            </a:gs>
          </a:gsLst>
          <a:path path="circle">
            <a:fillToRect l="0" r="100000" t="0" b="100000"/>
          </a:path>
          <a:tileRect r="0" l="-100000" b="0" t="-100000"/>
        </a:gradFill>
      </p:bgPr>
    </p:bg>
    <p:spTree>
      <p:nvGrpSpPr>
        <p:cNvPr id="1" name=""/>
        <p:cNvGrpSpPr/>
        <p:nvPr/>
      </p:nvGrpSpPr>
      <p:grpSpPr>
        <a:xfrm>
          <a:off x="0" y="0"/>
          <a:ext cx="0" cy="0"/>
          <a:chOff x="0" y="0"/>
          <a:chExt cx="0" cy="0"/>
        </a:xfrm>
      </p:grpSpPr>
      <p:sp>
        <p:nvSpPr>
          <p:cNvPr name="Freeform 2" id="2"/>
          <p:cNvSpPr/>
          <p:nvPr/>
        </p:nvSpPr>
        <p:spPr>
          <a:xfrm flipH="false" flipV="false" rot="0">
            <a:off x="0" y="-330321"/>
            <a:ext cx="19019426" cy="10617321"/>
          </a:xfrm>
          <a:custGeom>
            <a:avLst/>
            <a:gdLst/>
            <a:ahLst/>
            <a:cxnLst/>
            <a:rect r="r" b="b" t="t" l="l"/>
            <a:pathLst>
              <a:path h="10617321" w="19019426">
                <a:moveTo>
                  <a:pt x="0" y="0"/>
                </a:moveTo>
                <a:lnTo>
                  <a:pt x="19019426" y="0"/>
                </a:lnTo>
                <a:lnTo>
                  <a:pt x="19019426" y="10617321"/>
                </a:lnTo>
                <a:lnTo>
                  <a:pt x="0" y="10617321"/>
                </a:lnTo>
                <a:lnTo>
                  <a:pt x="0" y="0"/>
                </a:lnTo>
                <a:close/>
              </a:path>
            </a:pathLst>
          </a:custGeom>
          <a:blipFill>
            <a:blip r:embed="rId2">
              <a:alphaModFix amt="29000"/>
            </a:blip>
            <a:stretch>
              <a:fillRect l="-1331" t="-57634" r="-20643" b="-60745"/>
            </a:stretch>
          </a:blipFill>
        </p:spPr>
      </p:sp>
      <p:sp>
        <p:nvSpPr>
          <p:cNvPr name="Freeform 3" id="3"/>
          <p:cNvSpPr/>
          <p:nvPr/>
        </p:nvSpPr>
        <p:spPr>
          <a:xfrm flipH="false" flipV="false" rot="0">
            <a:off x="8715947" y="8534456"/>
            <a:ext cx="9339217" cy="1447687"/>
          </a:xfrm>
          <a:custGeom>
            <a:avLst/>
            <a:gdLst/>
            <a:ahLst/>
            <a:cxnLst/>
            <a:rect r="r" b="b" t="t" l="l"/>
            <a:pathLst>
              <a:path h="1447687" w="9339217">
                <a:moveTo>
                  <a:pt x="0" y="0"/>
                </a:moveTo>
                <a:lnTo>
                  <a:pt x="9339218" y="0"/>
                </a:lnTo>
                <a:lnTo>
                  <a:pt x="9339218" y="1447688"/>
                </a:lnTo>
                <a:lnTo>
                  <a:pt x="0" y="1447688"/>
                </a:lnTo>
                <a:lnTo>
                  <a:pt x="0" y="0"/>
                </a:lnTo>
                <a:close/>
              </a:path>
            </a:pathLst>
          </a:custGeom>
          <a:blipFill>
            <a:blip r:embed="rId3"/>
            <a:stretch>
              <a:fillRect l="0" t="-102973" r="0" b="-119582"/>
            </a:stretch>
          </a:blipFill>
        </p:spPr>
      </p:sp>
      <p:sp>
        <p:nvSpPr>
          <p:cNvPr name="TextBox 4" id="4"/>
          <p:cNvSpPr txBox="true"/>
          <p:nvPr/>
        </p:nvSpPr>
        <p:spPr>
          <a:xfrm rot="0">
            <a:off x="1028700" y="3197165"/>
            <a:ext cx="10161330" cy="2581275"/>
          </a:xfrm>
          <a:prstGeom prst="rect">
            <a:avLst/>
          </a:prstGeom>
        </p:spPr>
        <p:txBody>
          <a:bodyPr anchor="t" rtlCol="false" tIns="0" lIns="0" bIns="0" rIns="0">
            <a:spAutoFit/>
          </a:bodyPr>
          <a:lstStyle/>
          <a:p>
            <a:pPr>
              <a:lnSpc>
                <a:spcPts val="21000"/>
              </a:lnSpc>
            </a:pPr>
            <a:r>
              <a:rPr lang="en-US" sz="15000">
                <a:solidFill>
                  <a:srgbClr val="FFFFFF"/>
                </a:solidFill>
                <a:latin typeface="Cachet Pro 1"/>
              </a:rPr>
              <a:t>SECTION</a:t>
            </a:r>
          </a:p>
        </p:txBody>
      </p:sp>
      <p:sp>
        <p:nvSpPr>
          <p:cNvPr name="TextBox 5" id="5"/>
          <p:cNvSpPr txBox="true"/>
          <p:nvPr/>
        </p:nvSpPr>
        <p:spPr>
          <a:xfrm rot="0">
            <a:off x="1028700" y="5692715"/>
            <a:ext cx="16078444" cy="771525"/>
          </a:xfrm>
          <a:prstGeom prst="rect">
            <a:avLst/>
          </a:prstGeom>
        </p:spPr>
        <p:txBody>
          <a:bodyPr anchor="t" rtlCol="false" tIns="0" lIns="0" bIns="0" rIns="0">
            <a:spAutoFit/>
          </a:bodyPr>
          <a:lstStyle/>
          <a:p>
            <a:pPr>
              <a:lnSpc>
                <a:spcPts val="6300"/>
              </a:lnSpc>
            </a:pPr>
            <a:r>
              <a:rPr lang="en-US" sz="4500">
                <a:solidFill>
                  <a:srgbClr val="FFFFFF"/>
                </a:solidFill>
                <a:latin typeface="Cachet Pro 1"/>
              </a:rPr>
              <a:t>WHAT SECTION SHOULD I PARTICIPATE IN?</a:t>
            </a:r>
          </a:p>
        </p:txBody>
      </p:sp>
    </p:spTree>
  </p:cSld>
  <p:clrMapOvr>
    <a:masterClrMapping/>
  </p:clrMapOvr>
  <p:transition spd="fast">
    <p:fade/>
  </p:transition>
</p:sld>
</file>

<file path=ppt/slides/slide8.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C6168D">
                <a:alpha val="100000"/>
              </a:srgbClr>
            </a:gs>
            <a:gs pos="100000">
              <a:srgbClr val="92278F">
                <a:alpha val="100000"/>
              </a:srgbClr>
            </a:gs>
          </a:gsLst>
          <a:path path="circle">
            <a:fillToRect l="0" r="100000" t="0" b="100000"/>
          </a:path>
          <a:tileRect r="0" l="-100000" b="0" t="-100000"/>
        </a:gradFill>
      </p:bgPr>
    </p:bg>
    <p:spTree>
      <p:nvGrpSpPr>
        <p:cNvPr id="1" name=""/>
        <p:cNvGrpSpPr/>
        <p:nvPr/>
      </p:nvGrpSpPr>
      <p:grpSpPr>
        <a:xfrm>
          <a:off x="0" y="0"/>
          <a:ext cx="0" cy="0"/>
          <a:chOff x="0" y="0"/>
          <a:chExt cx="0" cy="0"/>
        </a:xfrm>
      </p:grpSpPr>
      <p:sp>
        <p:nvSpPr>
          <p:cNvPr name="TextBox 2" id="2"/>
          <p:cNvSpPr txBox="true"/>
          <p:nvPr/>
        </p:nvSpPr>
        <p:spPr>
          <a:xfrm rot="0">
            <a:off x="1033462" y="838200"/>
            <a:ext cx="16230600" cy="1708151"/>
          </a:xfrm>
          <a:prstGeom prst="rect">
            <a:avLst/>
          </a:prstGeom>
        </p:spPr>
        <p:txBody>
          <a:bodyPr anchor="t" rtlCol="false" tIns="0" lIns="0" bIns="0" rIns="0">
            <a:spAutoFit/>
          </a:bodyPr>
          <a:lstStyle/>
          <a:p>
            <a:pPr>
              <a:lnSpc>
                <a:spcPts val="13999"/>
              </a:lnSpc>
            </a:pPr>
            <a:r>
              <a:rPr lang="en-US" sz="9999">
                <a:solidFill>
                  <a:srgbClr val="FFFFFF"/>
                </a:solidFill>
                <a:latin typeface="Cachet Pro 1"/>
              </a:rPr>
              <a:t>LEGISLATIVE</a:t>
            </a:r>
          </a:p>
        </p:txBody>
      </p:sp>
      <p:sp>
        <p:nvSpPr>
          <p:cNvPr name="Freeform 3" id="3"/>
          <p:cNvSpPr/>
          <p:nvPr/>
        </p:nvSpPr>
        <p:spPr>
          <a:xfrm flipH="false" flipV="false" rot="0">
            <a:off x="8715947" y="8534456"/>
            <a:ext cx="9339217" cy="1447687"/>
          </a:xfrm>
          <a:custGeom>
            <a:avLst/>
            <a:gdLst/>
            <a:ahLst/>
            <a:cxnLst/>
            <a:rect r="r" b="b" t="t" l="l"/>
            <a:pathLst>
              <a:path h="1447687" w="9339217">
                <a:moveTo>
                  <a:pt x="0" y="0"/>
                </a:moveTo>
                <a:lnTo>
                  <a:pt x="9339218" y="0"/>
                </a:lnTo>
                <a:lnTo>
                  <a:pt x="9339218" y="1447688"/>
                </a:lnTo>
                <a:lnTo>
                  <a:pt x="0" y="1447688"/>
                </a:lnTo>
                <a:lnTo>
                  <a:pt x="0" y="0"/>
                </a:lnTo>
                <a:close/>
              </a:path>
            </a:pathLst>
          </a:custGeom>
          <a:blipFill>
            <a:blip r:embed="rId2"/>
            <a:stretch>
              <a:fillRect l="0" t="-102973" r="0" b="-119582"/>
            </a:stretch>
          </a:blipFill>
        </p:spPr>
      </p:sp>
      <p:sp>
        <p:nvSpPr>
          <p:cNvPr name="TextBox 4" id="4"/>
          <p:cNvSpPr txBox="true"/>
          <p:nvPr/>
        </p:nvSpPr>
        <p:spPr>
          <a:xfrm rot="0">
            <a:off x="1028700" y="2470151"/>
            <a:ext cx="16230600" cy="5728335"/>
          </a:xfrm>
          <a:prstGeom prst="rect">
            <a:avLst/>
          </a:prstGeom>
        </p:spPr>
        <p:txBody>
          <a:bodyPr anchor="t" rtlCol="false" tIns="0" lIns="0" bIns="0" rIns="0">
            <a:spAutoFit/>
          </a:bodyPr>
          <a:lstStyle/>
          <a:p>
            <a:pPr>
              <a:lnSpc>
                <a:spcPts val="5040"/>
              </a:lnSpc>
            </a:pPr>
            <a:r>
              <a:rPr lang="en-US" sz="3600">
                <a:solidFill>
                  <a:srgbClr val="FFFFFF"/>
                </a:solidFill>
                <a:latin typeface="Cachet Pro 3"/>
              </a:rPr>
              <a:t>Delegates identify issues for legislation, bill writing, debating, bill presentation, and participation in a legislative body with parliamentary procedure.</a:t>
            </a:r>
          </a:p>
          <a:p>
            <a:pPr>
              <a:lnSpc>
                <a:spcPts val="5040"/>
              </a:lnSpc>
            </a:pPr>
          </a:p>
          <a:p>
            <a:pPr>
              <a:lnSpc>
                <a:spcPts val="5040"/>
              </a:lnSpc>
            </a:pPr>
            <a:r>
              <a:rPr lang="en-US" sz="3600">
                <a:solidFill>
                  <a:srgbClr val="FFFFFF"/>
                </a:solidFill>
                <a:latin typeface="Cachet Pro 2"/>
              </a:rPr>
              <a:t>Steps to getting started</a:t>
            </a:r>
          </a:p>
          <a:p>
            <a:pPr marL="777240" indent="-388620" lvl="1">
              <a:lnSpc>
                <a:spcPts val="5040"/>
              </a:lnSpc>
              <a:buFont typeface="Arial"/>
              <a:buChar char="•"/>
            </a:pPr>
            <a:r>
              <a:rPr lang="en-US" sz="3600">
                <a:solidFill>
                  <a:srgbClr val="FFFFFF"/>
                </a:solidFill>
                <a:latin typeface="Cachet Pro 3"/>
              </a:rPr>
              <a:t>Choose a topic your passionate about</a:t>
            </a:r>
          </a:p>
          <a:p>
            <a:pPr marL="777240" indent="-388620" lvl="1">
              <a:lnSpc>
                <a:spcPts val="5040"/>
              </a:lnSpc>
              <a:buFont typeface="Arial"/>
              <a:buChar char="•"/>
            </a:pPr>
            <a:r>
              <a:rPr lang="en-US" sz="3600">
                <a:solidFill>
                  <a:srgbClr val="FFFFFF"/>
                </a:solidFill>
                <a:latin typeface="Cachet Pro 3"/>
              </a:rPr>
              <a:t>Write a bill </a:t>
            </a:r>
          </a:p>
          <a:p>
            <a:pPr marL="777240" indent="-388620" lvl="1">
              <a:lnSpc>
                <a:spcPts val="5040"/>
              </a:lnSpc>
              <a:buFont typeface="Arial"/>
              <a:buChar char="•"/>
            </a:pPr>
            <a:r>
              <a:rPr lang="en-US" sz="3600">
                <a:solidFill>
                  <a:srgbClr val="FFFFFF"/>
                </a:solidFill>
                <a:latin typeface="Cachet Pro 3"/>
              </a:rPr>
              <a:t>Familiarize yourself with the Committee and Floor Debate</a:t>
            </a:r>
          </a:p>
          <a:p>
            <a:pPr marL="777240" indent="-388620" lvl="1">
              <a:lnSpc>
                <a:spcPts val="5040"/>
              </a:lnSpc>
              <a:buFont typeface="Arial"/>
              <a:buChar char="•"/>
            </a:pPr>
            <a:r>
              <a:rPr lang="en-US" sz="3600">
                <a:solidFill>
                  <a:srgbClr val="FFFFFF"/>
                </a:solidFill>
                <a:latin typeface="Cachet Pro 3"/>
              </a:rPr>
              <a:t>Practice presenting your Bill</a:t>
            </a:r>
          </a:p>
          <a:p>
            <a:pPr marL="777240" indent="-388620" lvl="1">
              <a:lnSpc>
                <a:spcPts val="5040"/>
              </a:lnSpc>
              <a:buFont typeface="Arial"/>
              <a:buChar char="•"/>
            </a:pPr>
            <a:r>
              <a:rPr lang="en-US" sz="3600">
                <a:solidFill>
                  <a:srgbClr val="FFFFFF"/>
                </a:solidFill>
                <a:latin typeface="Cachet Pro 3"/>
              </a:rPr>
              <a:t>Ask questions and debate on another delegate's bill</a:t>
            </a:r>
          </a:p>
        </p:txBody>
      </p:sp>
    </p:spTree>
  </p:cSld>
  <p:clrMapOvr>
    <a:masterClrMapping/>
  </p:clrMapOvr>
  <p:transition spd="fast">
    <p:fade/>
  </p:transition>
</p:sld>
</file>

<file path=ppt/slides/slide9.xml><?xml version="1.0" encoding="utf-8"?>
<p:sld xmlns:p="http://schemas.openxmlformats.org/presentationml/2006/main" xmlns:a="http://schemas.openxmlformats.org/drawingml/2006/main">
  <p:cSld>
    <p:bg>
      <p:bgPr>
        <a:gradFill rotWithShape="true">
          <a:gsLst>
            <a:gs pos="0">
              <a:srgbClr val="C6168D">
                <a:alpha val="100000"/>
              </a:srgbClr>
            </a:gs>
            <a:gs pos="100000">
              <a:srgbClr val="92278F">
                <a:alpha val="100000"/>
              </a:srgbClr>
            </a:gs>
          </a:gsLst>
          <a:path path="circle">
            <a:fillToRect l="0" r="100000" t="0" b="100000"/>
          </a:path>
          <a:tileRect r="0" l="-100000" b="0" t="-100000"/>
        </a:gradFill>
      </p:bgPr>
    </p:bg>
    <p:spTree>
      <p:nvGrpSpPr>
        <p:cNvPr id="1" name=""/>
        <p:cNvGrpSpPr/>
        <p:nvPr/>
      </p:nvGrpSpPr>
      <p:grpSpPr>
        <a:xfrm>
          <a:off x="0" y="0"/>
          <a:ext cx="0" cy="0"/>
          <a:chOff x="0" y="0"/>
          <a:chExt cx="0" cy="0"/>
        </a:xfrm>
      </p:grpSpPr>
      <p:sp>
        <p:nvSpPr>
          <p:cNvPr name="TextBox 2" id="2"/>
          <p:cNvSpPr txBox="true"/>
          <p:nvPr/>
        </p:nvSpPr>
        <p:spPr>
          <a:xfrm rot="0">
            <a:off x="1033462" y="838200"/>
            <a:ext cx="16230600" cy="1708151"/>
          </a:xfrm>
          <a:prstGeom prst="rect">
            <a:avLst/>
          </a:prstGeom>
        </p:spPr>
        <p:txBody>
          <a:bodyPr anchor="t" rtlCol="false" tIns="0" lIns="0" bIns="0" rIns="0">
            <a:spAutoFit/>
          </a:bodyPr>
          <a:lstStyle/>
          <a:p>
            <a:pPr>
              <a:lnSpc>
                <a:spcPts val="13999"/>
              </a:lnSpc>
            </a:pPr>
            <a:r>
              <a:rPr lang="en-US" sz="9999">
                <a:solidFill>
                  <a:srgbClr val="FFFFFF"/>
                </a:solidFill>
                <a:latin typeface="Cachet Pro 1"/>
              </a:rPr>
              <a:t>STATE AFFAIRS FORUM</a:t>
            </a:r>
          </a:p>
        </p:txBody>
      </p:sp>
      <p:sp>
        <p:nvSpPr>
          <p:cNvPr name="TextBox 3" id="3"/>
          <p:cNvSpPr txBox="true"/>
          <p:nvPr/>
        </p:nvSpPr>
        <p:spPr>
          <a:xfrm rot="0">
            <a:off x="1028700" y="2470151"/>
            <a:ext cx="16230600" cy="6505575"/>
          </a:xfrm>
          <a:prstGeom prst="rect">
            <a:avLst/>
          </a:prstGeom>
        </p:spPr>
        <p:txBody>
          <a:bodyPr anchor="t" rtlCol="false" tIns="0" lIns="0" bIns="0" rIns="0">
            <a:spAutoFit/>
          </a:bodyPr>
          <a:lstStyle/>
          <a:p>
            <a:pPr>
              <a:lnSpc>
                <a:spcPts val="5040"/>
              </a:lnSpc>
            </a:pPr>
            <a:r>
              <a:rPr lang="en-US" sz="3600">
                <a:solidFill>
                  <a:srgbClr val="FFFFFF"/>
                </a:solidFill>
                <a:latin typeface="Cachet Pro 3"/>
              </a:rPr>
              <a:t>State Affairs Forum uses the structure of committee hearings with parliamentary procedure where students propose solutions to important current issues.</a:t>
            </a:r>
          </a:p>
          <a:p>
            <a:pPr>
              <a:lnSpc>
                <a:spcPts val="5040"/>
              </a:lnSpc>
            </a:pPr>
          </a:p>
          <a:p>
            <a:pPr>
              <a:lnSpc>
                <a:spcPts val="5040"/>
              </a:lnSpc>
            </a:pPr>
            <a:r>
              <a:rPr lang="en-US" sz="3600">
                <a:solidFill>
                  <a:srgbClr val="FFFFFF"/>
                </a:solidFill>
                <a:latin typeface="Cachet Pro 2"/>
              </a:rPr>
              <a:t>Steps to getting started</a:t>
            </a:r>
          </a:p>
          <a:p>
            <a:pPr marL="777240" indent="-388620" lvl="1">
              <a:lnSpc>
                <a:spcPts val="5040"/>
              </a:lnSpc>
              <a:buFont typeface="Arial"/>
              <a:buChar char="•"/>
            </a:pPr>
            <a:r>
              <a:rPr lang="en-US" sz="3600">
                <a:solidFill>
                  <a:srgbClr val="FFFFFF"/>
                </a:solidFill>
                <a:latin typeface="Cachet Pro 3"/>
              </a:rPr>
              <a:t>Create a </a:t>
            </a:r>
            <a:r>
              <a:rPr lang="en-US" sz="3600">
                <a:solidFill>
                  <a:srgbClr val="FFFFFF"/>
                </a:solidFill>
                <a:latin typeface="Cachet Pro 3"/>
              </a:rPr>
              <a:t>Teams of 2, or 3 people or work by yourself</a:t>
            </a:r>
          </a:p>
          <a:p>
            <a:pPr marL="777240" indent="-388620" lvl="1">
              <a:lnSpc>
                <a:spcPts val="5040"/>
              </a:lnSpc>
              <a:buFont typeface="Arial"/>
              <a:buChar char="•"/>
            </a:pPr>
            <a:r>
              <a:rPr lang="en-US" sz="3600">
                <a:solidFill>
                  <a:srgbClr val="FFFFFF"/>
                </a:solidFill>
                <a:latin typeface="Cachet Pro 3"/>
              </a:rPr>
              <a:t>Choose a topic your passionate about from TXYG Topic List</a:t>
            </a:r>
          </a:p>
          <a:p>
            <a:pPr marL="777240" indent="-388620" lvl="1">
              <a:lnSpc>
                <a:spcPts val="5040"/>
              </a:lnSpc>
              <a:buFont typeface="Arial"/>
              <a:buChar char="•"/>
            </a:pPr>
            <a:r>
              <a:rPr lang="en-US" sz="3600">
                <a:solidFill>
                  <a:srgbClr val="FFFFFF"/>
                </a:solidFill>
                <a:latin typeface="Cachet Pro 3"/>
              </a:rPr>
              <a:t>Familiarize yourself with the SAF Proposal Debate Timeline Format </a:t>
            </a:r>
          </a:p>
          <a:p>
            <a:pPr marL="777240" indent="-388620" lvl="1">
              <a:lnSpc>
                <a:spcPts val="5040"/>
              </a:lnSpc>
              <a:buFont typeface="Arial"/>
              <a:buChar char="•"/>
            </a:pPr>
            <a:r>
              <a:rPr lang="en-US" sz="3600">
                <a:solidFill>
                  <a:srgbClr val="FFFFFF"/>
                </a:solidFill>
                <a:latin typeface="Cachet Pro 3"/>
              </a:rPr>
              <a:t>Practice present your proposal in committee</a:t>
            </a:r>
          </a:p>
          <a:p>
            <a:pPr marL="777240" indent="-388620" lvl="1">
              <a:lnSpc>
                <a:spcPts val="5040"/>
              </a:lnSpc>
              <a:buFont typeface="Arial"/>
              <a:buChar char="•"/>
            </a:pPr>
            <a:r>
              <a:rPr lang="en-US" sz="3600">
                <a:solidFill>
                  <a:srgbClr val="FFFFFF"/>
                </a:solidFill>
                <a:latin typeface="Cachet Pro 3"/>
              </a:rPr>
              <a:t>Ask questions and debate on other delegate's proposal</a:t>
            </a:r>
          </a:p>
          <a:p>
            <a:pPr algn="l">
              <a:lnSpc>
                <a:spcPts val="7200"/>
              </a:lnSpc>
            </a:p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DAFricMXhkY</dc:identifier>
  <dcterms:modified xsi:type="dcterms:W3CDTF">2011-08-01T06:04:30Z</dcterms:modified>
  <cp:revision>1</cp:revision>
  <dc:title>Texas YG 101 - Clubs</dc:title>
</cp:coreProperties>
</file>